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27"/>
  </p:notesMasterIdLst>
  <p:sldIdLst>
    <p:sldId id="285" r:id="rId2"/>
    <p:sldId id="264" r:id="rId3"/>
    <p:sldId id="265" r:id="rId4"/>
    <p:sldId id="286" r:id="rId5"/>
    <p:sldId id="287" r:id="rId6"/>
    <p:sldId id="297" r:id="rId7"/>
    <p:sldId id="298" r:id="rId8"/>
    <p:sldId id="299" r:id="rId9"/>
    <p:sldId id="266" r:id="rId10"/>
    <p:sldId id="267" r:id="rId11"/>
    <p:sldId id="268" r:id="rId12"/>
    <p:sldId id="282" r:id="rId13"/>
    <p:sldId id="296" r:id="rId14"/>
    <p:sldId id="289" r:id="rId15"/>
    <p:sldId id="269" r:id="rId16"/>
    <p:sldId id="288" r:id="rId17"/>
    <p:sldId id="290" r:id="rId18"/>
    <p:sldId id="304" r:id="rId19"/>
    <p:sldId id="291" r:id="rId20"/>
    <p:sldId id="292" r:id="rId21"/>
    <p:sldId id="270" r:id="rId22"/>
    <p:sldId id="284" r:id="rId23"/>
    <p:sldId id="281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5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762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26004D-6300-4BEB-B572-B2C9CC42F254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9D6129-FFC7-4513-A7D1-D6F71F116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3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6CA665-0110-4224-B772-235B281461E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450" dir="16200000" algn="ctr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C1E4-2291-4414-8857-5D8D00905941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CCFD4-EBAD-4D8E-95F8-794B77FB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2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F4A1-3BDA-4757-A1FF-E835565D310A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0822-15D4-4AE3-A225-76442851A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12B1-4A66-405F-83EB-6A1C29B8A87F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D330-5244-4B3A-9B4E-D9E67259E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BBE1-4998-4C38-A0DF-F1788EEDAC93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85EC-9C61-4522-902A-2CD3FCB54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450" dir="16200000" algn="ctr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0343-0D90-455A-AD8F-B5A7F52A570D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8841-D940-4050-B522-C39AD650F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9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CC42-3F7C-4B24-A28E-118AB8B52BCE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1849-2AF5-4AD5-BD16-60562F189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ED78-00DF-4FD6-BB08-47982041782E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D53-DC8D-4378-814B-04B1127BC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F091-CF2F-475F-A080-A2534A4D2C10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98C1-3836-4692-AB15-A38DD8993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ED98-6D96-47C8-A2BC-C8793FB014A4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0A9-A29C-4ABC-99D2-AB6C9334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54B1-C40D-43E0-8CDD-901A13B8375F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B7137-4841-4CD0-A515-F7C6286D6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4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7288-540C-429D-84C3-B911EBD8D423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A4B7-D1E9-4288-B3AE-B9AD8E57A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450" dir="16200000" algn="ctr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34A6B032-891E-45EE-BCF4-55A490EF1E7B}" type="datetime1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C026AC2E-2327-4A6B-809B-31AA94892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0" r:id="rId2"/>
    <p:sldLayoutId id="2147483907" r:id="rId3"/>
    <p:sldLayoutId id="2147483901" r:id="rId4"/>
    <p:sldLayoutId id="2147483908" r:id="rId5"/>
    <p:sldLayoutId id="2147483902" r:id="rId6"/>
    <p:sldLayoutId id="2147483903" r:id="rId7"/>
    <p:sldLayoutId id="2147483909" r:id="rId8"/>
    <p:sldLayoutId id="2147483910" r:id="rId9"/>
    <p:sldLayoutId id="2147483904" r:id="rId10"/>
    <p:sldLayoutId id="21474839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"/>
        <a:defRPr sz="30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smtClean="0"/>
              <a:t>The Great War</a:t>
            </a:r>
            <a:endParaRPr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en-US" altLang="en-US" sz="3200" smtClean="0"/>
              <a:t>US Entry &amp; the Modern Warfare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Zimmerman Note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273175"/>
            <a:ext cx="5475288" cy="4852988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dirty="0" smtClean="0">
                <a:solidFill>
                  <a:srgbClr val="FFC000"/>
                </a:solidFill>
              </a:rPr>
              <a:t>A German telegram </a:t>
            </a:r>
            <a:r>
              <a:rPr lang="en-US" altLang="en-US" dirty="0" smtClean="0"/>
              <a:t>offering an </a:t>
            </a:r>
            <a:r>
              <a:rPr lang="en-US" altLang="en-US" dirty="0" smtClean="0">
                <a:solidFill>
                  <a:srgbClr val="FFC000"/>
                </a:solidFill>
              </a:rPr>
              <a:t>alliance between Mexico and Germany</a:t>
            </a:r>
            <a:r>
              <a:rPr lang="en-US" altLang="en-US" dirty="0" smtClean="0"/>
              <a:t>, promising Germany’s help to recover lost Mexican territory in Texas, New Mexico and </a:t>
            </a:r>
            <a:r>
              <a:rPr lang="en-US" altLang="en-US" dirty="0" smtClean="0">
                <a:solidFill>
                  <a:srgbClr val="FFC000"/>
                </a:solidFill>
              </a:rPr>
              <a:t>Arizona in exchange for Mexico attacking the US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dirty="0" smtClean="0"/>
              <a:t>The telegram was intercepted by the British and decoded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dirty="0" smtClean="0"/>
              <a:t>It was </a:t>
            </a:r>
            <a:r>
              <a:rPr lang="en-US" altLang="en-US" dirty="0" smtClean="0">
                <a:solidFill>
                  <a:srgbClr val="FFC000"/>
                </a:solidFill>
              </a:rPr>
              <a:t>the “final straw” to bring the US into the war!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7412" name="Picture 6" descr="decoded-message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806575"/>
            <a:ext cx="35718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US Entrance into WWI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-327025" y="1230313"/>
            <a:ext cx="5867400" cy="4868862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1917</a:t>
            </a:r>
          </a:p>
          <a:p>
            <a:pPr lvl="1" eaLnBrk="1" hangingPunct="1"/>
            <a:r>
              <a:rPr lang="en-US" altLang="en-US" dirty="0" smtClean="0"/>
              <a:t>Joins </a:t>
            </a:r>
            <a:r>
              <a:rPr lang="en-US" altLang="en-US" dirty="0" smtClean="0">
                <a:solidFill>
                  <a:srgbClr val="FFC000"/>
                </a:solidFill>
              </a:rPr>
              <a:t>Triple Entente…becomes “The Allies”</a:t>
            </a:r>
          </a:p>
          <a:p>
            <a:pPr lvl="1" eaLnBrk="1" hangingPunct="1"/>
            <a:r>
              <a:rPr lang="en-US" altLang="en-US" dirty="0" smtClean="0"/>
              <a:t>America’s decision to enter the war was </a:t>
            </a:r>
            <a:r>
              <a:rPr lang="en-US" altLang="en-US" dirty="0" smtClean="0">
                <a:solidFill>
                  <a:srgbClr val="FFC000"/>
                </a:solidFill>
              </a:rPr>
              <a:t>due to submarine warfare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smtClean="0"/>
              <a:t>(violating freedom of the seas and America’s ties to </a:t>
            </a:r>
            <a:br>
              <a:rPr lang="en-US" altLang="en-US" dirty="0" smtClean="0"/>
            </a:br>
            <a:r>
              <a:rPr lang="en-US" altLang="en-US" dirty="0" smtClean="0"/>
              <a:t>Great Britain)</a:t>
            </a:r>
          </a:p>
          <a:p>
            <a:pPr lvl="1" eaLnBrk="1" hangingPunct="1"/>
            <a:r>
              <a:rPr lang="en-US" altLang="en-US" dirty="0" smtClean="0"/>
              <a:t>Woodrow Wilson says </a:t>
            </a:r>
            <a:r>
              <a:rPr lang="en-US" altLang="en-US" dirty="0" smtClean="0">
                <a:solidFill>
                  <a:srgbClr val="FFC000"/>
                </a:solidFill>
              </a:rPr>
              <a:t>the US joined to “make the world safe for democracy.”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403475"/>
            <a:ext cx="371157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Russia Leaves the War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3513" y="1317625"/>
            <a:ext cx="4899025" cy="4525963"/>
          </a:xfrm>
        </p:spPr>
        <p:txBody>
          <a:bodyPr/>
          <a:lstStyle/>
          <a:p>
            <a:r>
              <a:rPr lang="en-US" altLang="en-US" dirty="0" smtClean="0"/>
              <a:t>1917 </a:t>
            </a:r>
          </a:p>
          <a:p>
            <a:r>
              <a:rPr lang="en-US" altLang="en-US" dirty="0" smtClean="0">
                <a:solidFill>
                  <a:srgbClr val="FFC000"/>
                </a:solidFill>
              </a:rPr>
              <a:t>Civil unrest in Russia…Communist Revolution!</a:t>
            </a:r>
          </a:p>
          <a:p>
            <a:pPr lvl="1"/>
            <a:r>
              <a:rPr lang="en-US" altLang="en-US" dirty="0" smtClean="0"/>
              <a:t>War-related shortages</a:t>
            </a:r>
          </a:p>
          <a:p>
            <a:pPr lvl="2"/>
            <a:r>
              <a:rPr lang="en-US" altLang="en-US" dirty="0" smtClean="0"/>
              <a:t>Food</a:t>
            </a:r>
          </a:p>
          <a:p>
            <a:pPr lvl="2"/>
            <a:r>
              <a:rPr lang="en-US" altLang="en-US" dirty="0" smtClean="0"/>
              <a:t>Fuel </a:t>
            </a:r>
          </a:p>
          <a:p>
            <a:pPr lvl="1"/>
            <a:r>
              <a:rPr lang="en-US" altLang="en-US" dirty="0" smtClean="0"/>
              <a:t>Millions of Russian soldiers killed, wounded or taken prisoner</a:t>
            </a:r>
          </a:p>
          <a:p>
            <a:pPr lvl="1"/>
            <a:r>
              <a:rPr lang="en-US" altLang="en-US" dirty="0" smtClean="0"/>
              <a:t>Russian army refused to fight 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386263"/>
            <a:ext cx="3954462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566863"/>
            <a:ext cx="3395662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952" y="1752600"/>
            <a:ext cx="6480048" cy="2301240"/>
          </a:xfrm>
          <a:extLst/>
        </p:spPr>
        <p:txBody>
          <a:bodyPr/>
          <a:lstStyle/>
          <a:p>
            <a:pPr>
              <a:defRPr/>
            </a:pPr>
            <a:r>
              <a:rPr smtClean="0"/>
              <a:t>The warfare of </a:t>
            </a:r>
            <a:br>
              <a:rPr smtClean="0"/>
            </a:br>
            <a:r>
              <a:rPr smtClean="0"/>
              <a:t>WWI</a:t>
            </a:r>
            <a:endParaRPr/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2663825" y="0"/>
            <a:ext cx="6480175" cy="1752600"/>
          </a:xfrm>
        </p:spPr>
        <p:txBody>
          <a:bodyPr/>
          <a:lstStyle/>
          <a:p>
            <a:r>
              <a:rPr lang="en-US" altLang="en-US" smtClean="0"/>
              <a:t>Modern Weapons Arrive!</a:t>
            </a:r>
          </a:p>
        </p:txBody>
      </p:sp>
      <p:pic>
        <p:nvPicPr>
          <p:cNvPr id="20484" name="Picture 4" descr="wwi arti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7338"/>
            <a:ext cx="6477000" cy="367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ig bert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77913"/>
            <a:ext cx="48641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624138"/>
            <a:ext cx="37496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6270625" y="403225"/>
            <a:ext cx="2579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/>
              <a:t>Artillery…50 years difference!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207963"/>
            <a:ext cx="7467600" cy="1143001"/>
          </a:xfrm>
        </p:spPr>
        <p:txBody>
          <a:bodyPr/>
          <a:lstStyle/>
          <a:p>
            <a:pPr eaLnBrk="1" hangingPunct="1"/>
            <a:r>
              <a:rPr lang="en-US" altLang="en-US" smtClean="0"/>
              <a:t>Modern Warfare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4430713" cy="57927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</a:rPr>
              <a:t>Machine Gun &amp; Artillery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Dramatically </a:t>
            </a:r>
            <a:r>
              <a:rPr lang="en-US" altLang="en-US" dirty="0" smtClean="0">
                <a:solidFill>
                  <a:srgbClr val="FFC000"/>
                </a:solidFill>
              </a:rPr>
              <a:t>increased fatalities </a:t>
            </a:r>
            <a:r>
              <a:rPr lang="en-US" altLang="en-US" dirty="0" smtClean="0"/>
              <a:t>on the battlefield</a:t>
            </a:r>
          </a:p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</a:rPr>
              <a:t>Poison Gas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Yellow-Green chlorine fog that sickened, suffocated, burned and blinded victims</a:t>
            </a:r>
          </a:p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</a:rPr>
              <a:t>Tanks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Used to “mow down” barbed wire and soldiers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2532" name="Picture 4" descr="gasmaskh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295400"/>
            <a:ext cx="38242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524000"/>
          </a:xfrm>
        </p:spPr>
        <p:txBody>
          <a:bodyPr/>
          <a:lstStyle/>
          <a:p>
            <a:r>
              <a:rPr lang="en-US" altLang="en-US" sz="3600" b="1" smtClean="0"/>
              <a:t>Artillery canons so large could only be moved by trains</a:t>
            </a:r>
          </a:p>
        </p:txBody>
      </p:sp>
      <p:pic>
        <p:nvPicPr>
          <p:cNvPr id="23555" name="Picture 4" descr="wwi artill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4625"/>
            <a:ext cx="8915400" cy="5057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wwi sh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719263"/>
            <a:ext cx="801052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708025" y="338138"/>
            <a:ext cx="7521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Look at the size of the artillery shell that was loaded into the artillery cannons…what would that do if it hit a man?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There’d be nothing left!</a:t>
            </a:r>
            <a:endParaRPr lang="en-US" dirty="0"/>
          </a:p>
        </p:txBody>
      </p:sp>
      <p:pic>
        <p:nvPicPr>
          <p:cNvPr id="4" name="Picture 4" descr="C:\Documents and Settings\arkramer\Desktop\World History\WWI Images\artillery effects ww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8942" y="1522056"/>
            <a:ext cx="3738970" cy="4367116"/>
          </a:xfrm>
          <a:noFill/>
        </p:spPr>
      </p:pic>
    </p:spTree>
    <p:extLst>
      <p:ext uri="{BB962C8B-B14F-4D97-AF65-F5344CB8AC3E}">
        <p14:creationId xmlns:p14="http://schemas.microsoft.com/office/powerpoint/2010/main" val="10580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wwi artillery sh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American Neutrality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39713" y="1265238"/>
            <a:ext cx="8588375" cy="4860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Refusal to take part in the war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/>
              <a:t>For 3 years</a:t>
            </a:r>
            <a:r>
              <a:rPr lang="en-US" altLang="en-US" dirty="0" smtClean="0"/>
              <a:t>, America remained </a:t>
            </a:r>
            <a:r>
              <a:rPr lang="en-US" altLang="en-US" dirty="0" smtClean="0">
                <a:solidFill>
                  <a:srgbClr val="FFC000"/>
                </a:solidFill>
              </a:rPr>
              <a:t>neutral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Strong feelings not to get involved in a European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Why join a struggle 3,000 miles away?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war did not threaten American lives or property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“Every man who really loves America will act and speak in the true spirit of neutrality…” </a:t>
            </a:r>
            <a:br>
              <a:rPr lang="en-US" altLang="en-US" dirty="0" smtClean="0"/>
            </a:br>
            <a:r>
              <a:rPr lang="en-US" altLang="en-US" dirty="0" smtClean="0"/>
              <a:t>–Woodrow Wilson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C000"/>
                </a:solidFill>
              </a:rPr>
              <a:t>…until…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attle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zeppe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381000"/>
            <a:ext cx="477837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u b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3227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tank ww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635500"/>
            <a:ext cx="5080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Trench Warfare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Trenches were dug on either side of the battlefield, opposing each other along a front </a:t>
            </a:r>
            <a:r>
              <a:rPr lang="en-US" altLang="en-US" smtClean="0">
                <a:solidFill>
                  <a:srgbClr val="C00000"/>
                </a:solidFill>
              </a:rPr>
              <a:t>because the weapons were too deadly for soldiers to stay above ground!</a:t>
            </a:r>
          </a:p>
          <a:p>
            <a:pPr lvl="1" eaLnBrk="1" hangingPunct="1"/>
            <a:r>
              <a:rPr lang="en-US" altLang="en-US" b="1" smtClean="0">
                <a:solidFill>
                  <a:srgbClr val="C00000"/>
                </a:solidFill>
              </a:rPr>
              <a:t>“No Man’s Land”:</a:t>
            </a:r>
            <a:r>
              <a:rPr lang="en-US" altLang="en-US" smtClean="0">
                <a:solidFill>
                  <a:srgbClr val="C00000"/>
                </a:solidFill>
              </a:rPr>
              <a:t> </a:t>
            </a:r>
            <a:r>
              <a:rPr lang="en-US" altLang="en-US" smtClean="0"/>
              <a:t>Area between trenches</a:t>
            </a:r>
          </a:p>
          <a:p>
            <a:pPr lvl="1" eaLnBrk="1" hangingPunct="1"/>
            <a:r>
              <a:rPr lang="en-US" altLang="en-US" smtClean="0"/>
              <a:t>Lice, rats and polluted water caused infection and dysentery</a:t>
            </a:r>
          </a:p>
          <a:p>
            <a:pPr lvl="1" eaLnBrk="1" hangingPunct="1"/>
            <a:r>
              <a:rPr lang="en-US" altLang="en-US" smtClean="0"/>
              <a:t>Lack of sleep, constant bombardment, battle fatigue – led to </a:t>
            </a:r>
            <a:r>
              <a:rPr lang="en-US" altLang="en-US" smtClean="0">
                <a:solidFill>
                  <a:srgbClr val="C00000"/>
                </a:solidFill>
              </a:rPr>
              <a:t>shell shock </a:t>
            </a:r>
            <a:r>
              <a:rPr lang="en-US" altLang="en-US" smtClean="0"/>
              <a:t>(complete emotional collapse)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edu.glogster.com/media/1/8/70/74/870747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8275"/>
            <a:ext cx="8555038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3" name="Picture 2" descr="http://data2.collectionscanada.gc.ca/ap/a/a000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07950"/>
            <a:ext cx="8570913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trench so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162800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trench 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4350"/>
            <a:ext cx="800100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Submarine Warfare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904875"/>
            <a:ext cx="5845175" cy="5789613"/>
          </a:xfrm>
        </p:spPr>
        <p:txBody>
          <a:bodyPr/>
          <a:lstStyle/>
          <a:p>
            <a:pPr lvl="1" eaLnBrk="1" hangingPunct="1"/>
            <a:r>
              <a:rPr lang="en-US" altLang="en-US" sz="2800" dirty="0" smtClean="0">
                <a:solidFill>
                  <a:srgbClr val="FFC000"/>
                </a:solidFill>
              </a:rPr>
              <a:t>German “U-Boats” </a:t>
            </a:r>
            <a:r>
              <a:rPr lang="en-US" altLang="en-US" sz="2800" dirty="0" smtClean="0"/>
              <a:t>or </a:t>
            </a:r>
            <a:r>
              <a:rPr lang="en-US" altLang="en-US" sz="2800" i="1" dirty="0" err="1" smtClean="0"/>
              <a:t>Unterwaserboot</a:t>
            </a:r>
            <a:r>
              <a:rPr lang="en-US" altLang="en-US" sz="2800" i="1" dirty="0" smtClean="0"/>
              <a:t> </a:t>
            </a:r>
            <a:br>
              <a:rPr lang="en-US" altLang="en-US" sz="2800" i="1" dirty="0" smtClean="0"/>
            </a:br>
            <a:r>
              <a:rPr lang="en-US" altLang="en-US" sz="2800" dirty="0" smtClean="0"/>
              <a:t>(undersea boat)</a:t>
            </a:r>
          </a:p>
          <a:p>
            <a:pPr lvl="1" eaLnBrk="1" hangingPunct="1"/>
            <a:r>
              <a:rPr lang="en-US" altLang="en-US" sz="2800" dirty="0" smtClean="0"/>
              <a:t>Germany wanted to prevent war supplies from reaching Britain and claimed the waters around England as a “war zone”</a:t>
            </a:r>
          </a:p>
          <a:p>
            <a:pPr lvl="2" eaLnBrk="1" hangingPunct="1"/>
            <a:r>
              <a:rPr lang="en-US" altLang="en-US" sz="2800" u="sng" dirty="0" smtClean="0">
                <a:solidFill>
                  <a:srgbClr val="FFC000"/>
                </a:solidFill>
              </a:rPr>
              <a:t>Any enemy or merchant ship found in waters around Britain would be sunk without warning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0244" name="Picture 5" descr="http://www.dinglenews.com/images/image/10140901german%20u-b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38138"/>
            <a:ext cx="29162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Sinking of the Lusitania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9063" y="1252538"/>
            <a:ext cx="4322762" cy="4873625"/>
          </a:xfrm>
        </p:spPr>
        <p:txBody>
          <a:bodyPr/>
          <a:lstStyle/>
          <a:p>
            <a:pPr lvl="1" eaLnBrk="1" hangingPunct="1"/>
            <a:r>
              <a:rPr lang="en-US" altLang="en-US" sz="2800" dirty="0" smtClean="0"/>
              <a:t>British passenger liner Lusitania left NYC for England </a:t>
            </a:r>
            <a:r>
              <a:rPr lang="en-US" altLang="en-US" sz="2800" dirty="0" smtClean="0">
                <a:solidFill>
                  <a:srgbClr val="FFC000"/>
                </a:solidFill>
              </a:rPr>
              <a:t>despite warnings </a:t>
            </a:r>
            <a:r>
              <a:rPr lang="en-US" altLang="en-US" sz="2800" dirty="0" smtClean="0"/>
              <a:t>of active </a:t>
            </a:r>
            <a:r>
              <a:rPr lang="en-US" altLang="en-US" sz="2800" dirty="0" err="1" smtClean="0"/>
              <a:t>u-boats</a:t>
            </a:r>
            <a:endParaRPr lang="en-US" altLang="en-US" sz="2800" dirty="0" smtClean="0"/>
          </a:p>
          <a:p>
            <a:pPr lvl="2" eaLnBrk="1" hangingPunct="1"/>
            <a:r>
              <a:rPr lang="en-US" altLang="en-US" sz="2800" dirty="0" smtClean="0"/>
              <a:t>May 7, 1915: </a:t>
            </a:r>
            <a:r>
              <a:rPr lang="en-US" altLang="en-US" sz="2800" dirty="0" smtClean="0">
                <a:solidFill>
                  <a:srgbClr val="FFC000"/>
                </a:solidFill>
              </a:rPr>
              <a:t>Lusitania sinks</a:t>
            </a:r>
            <a:r>
              <a:rPr lang="en-US" altLang="en-US" sz="2800" dirty="0" smtClean="0"/>
              <a:t>, killing 1,200 people – including </a:t>
            </a:r>
            <a:br>
              <a:rPr lang="en-US" altLang="en-US" sz="2800" dirty="0" smtClean="0"/>
            </a:br>
            <a:r>
              <a:rPr lang="en-US" altLang="en-US" sz="2800" u="sng" dirty="0" smtClean="0"/>
              <a:t>128 Americans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501775"/>
            <a:ext cx="3362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959225"/>
            <a:ext cx="362426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B6580A"/>
                </a:solidFill>
              </a:rPr>
              <a:t>War Propaganda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93688" y="1600200"/>
            <a:ext cx="4478728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Images or messages designed to get an emotional response…usually support for a war!</a:t>
            </a:r>
          </a:p>
          <a:p>
            <a:r>
              <a:rPr lang="en-US" altLang="en-US" dirty="0" smtClean="0"/>
              <a:t>Result: </a:t>
            </a:r>
            <a:br>
              <a:rPr lang="en-US" altLang="en-US" dirty="0" smtClean="0"/>
            </a:br>
            <a:r>
              <a:rPr lang="en-US" altLang="en-US" dirty="0" smtClean="0"/>
              <a:t>The Lusitania turned Americans’ minds in favor of war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98438"/>
            <a:ext cx="4192588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German</a:t>
            </a:r>
          </a:p>
        </p:txBody>
      </p:sp>
      <p:pic>
        <p:nvPicPr>
          <p:cNvPr id="13315" name="Picture 4" descr="C:\Documents and Settings\arkramer\Desktop\WWI_German Propagand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967163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:\Documents and Settings\arkramer\Desktop\WWI_German Propaga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1322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French</a:t>
            </a:r>
          </a:p>
        </p:txBody>
      </p:sp>
      <p:pic>
        <p:nvPicPr>
          <p:cNvPr id="14339" name="Picture 5" descr="C:\Documents and Settings\arkramer\Desktop\WWI_French Propag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1143000"/>
            <a:ext cx="36877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Documents and Settings\arkramer\Desktop\WWI_French Propagand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4229100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American</a:t>
            </a:r>
          </a:p>
        </p:txBody>
      </p:sp>
      <p:pic>
        <p:nvPicPr>
          <p:cNvPr id="15363" name="Picture 4" descr="C:\Documents and Settings\arkramer\Desktop\WWI_US Propagand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990600"/>
            <a:ext cx="3638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C:\Documents and Settings\arkramer\Desktop\WWI_US Propagand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9322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Sinking of the Lusitania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-163513" y="1600200"/>
            <a:ext cx="4438651" cy="4910138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Sinking of the </a:t>
            </a:r>
            <a:r>
              <a:rPr lang="en-US" altLang="en-US" i="1" dirty="0" smtClean="0"/>
              <a:t>Lusitania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C000"/>
                </a:solidFill>
              </a:rPr>
              <a:t>turned public opinion against President Wilson </a:t>
            </a:r>
            <a:r>
              <a:rPr lang="en-US" altLang="en-US" dirty="0" smtClean="0"/>
              <a:t>who wanted to stay out of the war.</a:t>
            </a:r>
          </a:p>
          <a:p>
            <a:pPr lvl="1" eaLnBrk="1" hangingPunct="1"/>
            <a:r>
              <a:rPr lang="en-US" altLang="en-US" dirty="0" smtClean="0"/>
              <a:t>1916 re-election slogan: “He kept us out of war”</a:t>
            </a:r>
          </a:p>
          <a:p>
            <a:pPr lvl="1" eaLnBrk="1" hangingPunct="1"/>
            <a:r>
              <a:rPr lang="en-US" altLang="en-US" dirty="0" smtClean="0"/>
              <a:t>He won by one of the smallest margins in </a:t>
            </a:r>
            <a:r>
              <a:rPr lang="en-US" altLang="en-US" dirty="0" smtClean="0">
                <a:solidFill>
                  <a:srgbClr val="FFC000"/>
                </a:solidFill>
              </a:rPr>
              <a:t>history…shows US was ready to go to war!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6388" name="Picture 5" descr="http://historyspace.mrlocke.com/president_woodrow_wilson_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917700"/>
            <a:ext cx="3541712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1450</TotalTime>
  <Words>465</Words>
  <Application>Microsoft Office PowerPoint</Application>
  <PresentationFormat>On-screen Show (4:3)</PresentationFormat>
  <Paragraphs>60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Technic</vt:lpstr>
      <vt:lpstr>The Great War</vt:lpstr>
      <vt:lpstr>American Neutrality</vt:lpstr>
      <vt:lpstr>Submarine Warfare</vt:lpstr>
      <vt:lpstr>The Sinking of the Lusitania</vt:lpstr>
      <vt:lpstr>War Propaganda</vt:lpstr>
      <vt:lpstr>German</vt:lpstr>
      <vt:lpstr>French</vt:lpstr>
      <vt:lpstr>American</vt:lpstr>
      <vt:lpstr>Sinking of the Lusitania</vt:lpstr>
      <vt:lpstr>Zimmerman Note</vt:lpstr>
      <vt:lpstr>US Entrance into WWI</vt:lpstr>
      <vt:lpstr>Russia Leaves the War</vt:lpstr>
      <vt:lpstr>The warfare of  WWI</vt:lpstr>
      <vt:lpstr>PowerPoint Presentation</vt:lpstr>
      <vt:lpstr>Modern Warfare</vt:lpstr>
      <vt:lpstr>Artillery canons so large could only be moved by trains</vt:lpstr>
      <vt:lpstr>PowerPoint Presentation</vt:lpstr>
      <vt:lpstr>There’d be nothing left!</vt:lpstr>
      <vt:lpstr>PowerPoint Presentation</vt:lpstr>
      <vt:lpstr>PowerPoint Presentation</vt:lpstr>
      <vt:lpstr>Trench Warfare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Marianne Shilatz</dc:creator>
  <cp:lastModifiedBy>Troy Clark</cp:lastModifiedBy>
  <cp:revision>58</cp:revision>
  <dcterms:created xsi:type="dcterms:W3CDTF">2011-02-15T02:50:33Z</dcterms:created>
  <dcterms:modified xsi:type="dcterms:W3CDTF">2016-02-23T20:17:31Z</dcterms:modified>
</cp:coreProperties>
</file>