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82" d="100"/>
          <a:sy n="82" d="100"/>
        </p:scale>
        <p:origin x="-7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980E0FE2-63F4-4E97-92BF-2E05164260BD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3A3B5F1D-99F3-44C6-A101-038CBFA32C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0FE2-63F4-4E97-92BF-2E05164260BD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B5F1D-99F3-44C6-A101-038CBFA32C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0FE2-63F4-4E97-92BF-2E05164260BD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B5F1D-99F3-44C6-A101-038CBFA32C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0FE2-63F4-4E97-92BF-2E05164260BD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B5F1D-99F3-44C6-A101-038CBFA32C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980E0FE2-63F4-4E97-92BF-2E05164260BD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3A3B5F1D-99F3-44C6-A101-038CBFA32C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80E0FE2-63F4-4E97-92BF-2E05164260BD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A3B5F1D-99F3-44C6-A101-038CBFA32C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80E0FE2-63F4-4E97-92BF-2E05164260BD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3B5F1D-99F3-44C6-A101-038CBFA32C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0FE2-63F4-4E97-92BF-2E05164260BD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B5F1D-99F3-44C6-A101-038CBFA32C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0FE2-63F4-4E97-92BF-2E05164260BD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B5F1D-99F3-44C6-A101-038CBFA32C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80E0FE2-63F4-4E97-92BF-2E05164260BD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A3B5F1D-99F3-44C6-A101-038CBFA32C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0FE2-63F4-4E97-92BF-2E05164260BD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5F1D-99F3-44C6-A101-038CBFA32C7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80E0FE2-63F4-4E97-92BF-2E05164260BD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3A3B5F1D-99F3-44C6-A101-038CBFA32C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youtube.com/watch?v=fHF-O2iSv_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0cSFQ0ydDlU&amp;NR=1&amp;feature=endscree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e_cTGvxYG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10: Contemporary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Today’s Current Political Issues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665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Horn of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http://www.youtube.com/watch?v=fHF-O2iSv_k</a:t>
            </a:r>
            <a:endParaRPr lang="en-US" dirty="0"/>
          </a:p>
          <a:p>
            <a:r>
              <a:rPr lang="en-US" dirty="0"/>
              <a:t>Answer the questions in your notes as you watch the UNICEF video on conditions in Somalia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3505200"/>
            <a:ext cx="43815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74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229600" cy="914400"/>
          </a:xfrm>
        </p:spPr>
        <p:txBody>
          <a:bodyPr/>
          <a:lstStyle/>
          <a:p>
            <a:r>
              <a:rPr lang="en-US" b="1" dirty="0" smtClean="0"/>
              <a:t>Impact of New Technologies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62103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As technology advances, it also spreads throughout the world!</a:t>
            </a:r>
          </a:p>
          <a:p>
            <a:r>
              <a:rPr lang="en-US" sz="2800" dirty="0" smtClean="0"/>
              <a:t>“Real time” communications with </a:t>
            </a:r>
            <a:br>
              <a:rPr lang="en-US" sz="2800" dirty="0" smtClean="0"/>
            </a:br>
            <a:r>
              <a:rPr lang="en-US" sz="2800" dirty="0" smtClean="0"/>
              <a:t>people anywhere in the world!</a:t>
            </a:r>
          </a:p>
          <a:p>
            <a:r>
              <a:rPr lang="en-US" sz="2800" b="1" dirty="0" smtClean="0"/>
              <a:t>Negative</a:t>
            </a:r>
            <a:r>
              <a:rPr lang="en-US" sz="2800" dirty="0" smtClean="0"/>
              <a:t>: </a:t>
            </a:r>
            <a:r>
              <a:rPr lang="en-US" sz="2800" b="1" dirty="0" smtClean="0"/>
              <a:t>widespread </a:t>
            </a:r>
            <a:r>
              <a:rPr lang="en-US" sz="2800" b="1" dirty="0"/>
              <a:t>unequal access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to </a:t>
            </a:r>
            <a:r>
              <a:rPr lang="en-US" sz="2800" b="1" dirty="0"/>
              <a:t>computers and instantaneous </a:t>
            </a:r>
            <a:r>
              <a:rPr lang="en-US" sz="2800" b="1" dirty="0" smtClean="0"/>
              <a:t>communications</a:t>
            </a:r>
            <a:endParaRPr lang="en-US" sz="2800" b="1" dirty="0"/>
          </a:p>
          <a:p>
            <a:pPr lvl="1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Not all are benefitting from technologies and keeping up with the changes it brings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Nor does the new “tech” improve lives for many of the people in struggling nations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4038600"/>
            <a:ext cx="28575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457200"/>
            <a:ext cx="285301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3249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914400"/>
          </a:xfrm>
        </p:spPr>
        <p:txBody>
          <a:bodyPr/>
          <a:lstStyle/>
          <a:p>
            <a:r>
              <a:rPr lang="en-US" dirty="0" smtClean="0"/>
              <a:t>Improvements in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6096000" cy="4678363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Genetic engineering</a:t>
            </a:r>
            <a:r>
              <a:rPr lang="en-US" sz="2800" dirty="0"/>
              <a:t>: introducing new genes into an organism to give that organism new traits</a:t>
            </a:r>
          </a:p>
          <a:p>
            <a:pPr lvl="1"/>
            <a:r>
              <a:rPr lang="en-US" sz="2800" b="1" dirty="0"/>
              <a:t>Cloning</a:t>
            </a:r>
            <a:r>
              <a:rPr lang="en-US" sz="2800" dirty="0"/>
              <a:t>: creating identical copies of </a:t>
            </a:r>
            <a:r>
              <a:rPr lang="en-US" sz="2800" dirty="0" smtClean="0"/>
              <a:t>DNA</a:t>
            </a:r>
          </a:p>
          <a:p>
            <a:pPr lvl="1"/>
            <a:r>
              <a:rPr lang="en-US" sz="2800" b="1" dirty="0" smtClean="0"/>
              <a:t>Mapping the DNA</a:t>
            </a:r>
            <a:r>
              <a:rPr lang="en-US" sz="2800" dirty="0" smtClean="0"/>
              <a:t> of diseases to help with early detection or cure</a:t>
            </a:r>
          </a:p>
          <a:p>
            <a:pPr lvl="1"/>
            <a:r>
              <a:rPr lang="en-US" sz="2800" b="1" dirty="0" smtClean="0"/>
              <a:t>Stem Cell research</a:t>
            </a:r>
            <a:r>
              <a:rPr lang="en-US" sz="2800" dirty="0" smtClean="0"/>
              <a:t>: to regenerate damaged organs or even </a:t>
            </a:r>
            <a:br>
              <a:rPr lang="en-US" sz="2800" dirty="0" smtClean="0"/>
            </a:br>
            <a:r>
              <a:rPr lang="en-US" sz="2800" dirty="0" smtClean="0"/>
              <a:t>grow new, </a:t>
            </a:r>
            <a:br>
              <a:rPr lang="en-US" sz="2800" dirty="0" smtClean="0"/>
            </a:br>
            <a:r>
              <a:rPr lang="en-US" sz="2800" dirty="0" smtClean="0"/>
              <a:t>healthy organs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685800"/>
            <a:ext cx="2286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9118" y="3532593"/>
            <a:ext cx="2333625" cy="2990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29718" y="5334000"/>
            <a:ext cx="28194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Dolly the Sheep – the world’s first cloned mammal.  Born in 1996, she only lived 6 years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681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5867400" cy="1524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Bioethics: Just because we </a:t>
            </a:r>
            <a:br>
              <a:rPr lang="en-US" sz="3200" b="1" dirty="0" smtClean="0"/>
            </a:br>
            <a:r>
              <a:rPr lang="en-US" sz="3200" b="1" dirty="0" smtClean="0"/>
              <a:t>can, should we?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7086600" cy="4724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All of these advances in medicine have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raised </a:t>
            </a:r>
            <a:r>
              <a:rPr lang="en-US" sz="2800" dirty="0"/>
              <a:t>questions and debate.</a:t>
            </a:r>
          </a:p>
          <a:p>
            <a:pPr lvl="1"/>
            <a:r>
              <a:rPr lang="en-US" sz="2800" b="1" dirty="0"/>
              <a:t>Bioethics</a:t>
            </a:r>
            <a:r>
              <a:rPr lang="en-US" sz="2800" dirty="0"/>
              <a:t>: moral philosophy- concepts of right and wrong behavior about the study of controversial ethics brought on by advances in biology and medicine</a:t>
            </a:r>
            <a:r>
              <a:rPr lang="en-US" sz="2800" dirty="0" smtClean="0"/>
              <a:t>.</a:t>
            </a:r>
          </a:p>
          <a:p>
            <a:pPr lvl="2"/>
            <a:r>
              <a:rPr lang="en-US" sz="2800" dirty="0" smtClean="0"/>
              <a:t>Should humans be cloned?</a:t>
            </a:r>
          </a:p>
          <a:p>
            <a:pPr lvl="2"/>
            <a:r>
              <a:rPr lang="en-US" sz="2800" dirty="0" smtClean="0"/>
              <a:t>Should embryos be used to harvest stem cells?</a:t>
            </a:r>
          </a:p>
          <a:p>
            <a:pPr lvl="2"/>
            <a:r>
              <a:rPr lang="en-US" sz="2800" dirty="0" smtClean="0"/>
              <a:t>Should we medically alter the DNA sequence of plants and animals to make them resistant to diseases?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381000"/>
            <a:ext cx="3287486" cy="224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6060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Hollywood loves bioethics!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4404519"/>
            <a:ext cx="4906962" cy="24534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371600"/>
            <a:ext cx="4604657" cy="2719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762000"/>
            <a:ext cx="3454400" cy="2384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120" y="4294488"/>
            <a:ext cx="3378822" cy="25308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00" y="32766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Can you recall the bioethical question raised by each of these movies or their characters?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95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05800" cy="1219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Migration- </a:t>
            </a:r>
            <a:r>
              <a:rPr lang="en-US" dirty="0" smtClean="0"/>
              <a:t>global movement of people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(push-pull factors)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Push (Negative)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Pull (Positive)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/>
              <a:t>Lack of food</a:t>
            </a:r>
          </a:p>
          <a:p>
            <a:pPr lvl="1"/>
            <a:r>
              <a:rPr lang="en-US" sz="2800" dirty="0" smtClean="0"/>
              <a:t>Drought/Famine</a:t>
            </a:r>
          </a:p>
          <a:p>
            <a:r>
              <a:rPr lang="en-US" sz="2800" dirty="0" smtClean="0"/>
              <a:t>Natural disasters</a:t>
            </a:r>
          </a:p>
          <a:p>
            <a:r>
              <a:rPr lang="en-US" sz="2800" dirty="0" smtClean="0"/>
              <a:t>Political oppression (civil wars, dictatorships, ethnic cleansing, genocide)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/>
              <a:t>Better life for self and children</a:t>
            </a:r>
          </a:p>
          <a:p>
            <a:r>
              <a:rPr lang="en-US" sz="2800" dirty="0" smtClean="0"/>
              <a:t>Political freedom, speech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6414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308975" cy="949698"/>
          </a:xfrm>
        </p:spPr>
        <p:txBody>
          <a:bodyPr/>
          <a:lstStyle/>
          <a:p>
            <a:r>
              <a:rPr lang="en-US" b="1" dirty="0" smtClean="0"/>
              <a:t>Refugees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1" y="1447801"/>
            <a:ext cx="857250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Refugee: a person who is outside their country of origin or habitual residence because they have suffered persecution on account of race, religion, nationality, political opinion, or because they are a member of a persecuted 'social group</a:t>
            </a:r>
            <a:r>
              <a:rPr lang="en-US" sz="2800" dirty="0" smtClean="0"/>
              <a:t>’.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4021912"/>
            <a:ext cx="5040086" cy="283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10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4953000" cy="5440363"/>
          </a:xfrm>
        </p:spPr>
        <p:txBody>
          <a:bodyPr/>
          <a:lstStyle/>
          <a:p>
            <a:r>
              <a:rPr lang="en-US" sz="2800" dirty="0"/>
              <a:t>Large volumes of people migrate from war-torn, famine-stricken and politically</a:t>
            </a:r>
            <a:r>
              <a:rPr lang="en-US" sz="2800" b="1" dirty="0"/>
              <a:t>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unstable </a:t>
            </a:r>
            <a:r>
              <a:rPr lang="en-US" sz="2800" b="1" dirty="0"/>
              <a:t>regions. </a:t>
            </a:r>
          </a:p>
          <a:p>
            <a:r>
              <a:rPr lang="en-US" sz="2800" dirty="0" smtClean="0"/>
              <a:t>Millions </a:t>
            </a:r>
            <a:r>
              <a:rPr lang="en-US" sz="2800" dirty="0"/>
              <a:t>of immigrants have no place to go, which leads to crowded </a:t>
            </a:r>
            <a:r>
              <a:rPr lang="en-US" sz="2800" b="1" dirty="0"/>
              <a:t>refugee camps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/>
              <a:t>Conditions in the camps are poor</a:t>
            </a:r>
            <a:r>
              <a:rPr lang="en-US" sz="2800" dirty="0" smtClean="0"/>
              <a:t>: unsanitary, lack of food and medicine, clean water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838200"/>
            <a:ext cx="3724275" cy="2486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3771900"/>
            <a:ext cx="4114800" cy="308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5072743"/>
            <a:ext cx="3475083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88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308975" cy="966409"/>
          </a:xfrm>
        </p:spPr>
        <p:txBody>
          <a:bodyPr/>
          <a:lstStyle/>
          <a:p>
            <a:r>
              <a:rPr lang="en-US" b="1" dirty="0" smtClean="0"/>
              <a:t>Guest Workers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242218"/>
            <a:ext cx="8752114" cy="538718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 foreigner who is permitted </a:t>
            </a:r>
            <a:r>
              <a:rPr lang="en-US" sz="2800" dirty="0" smtClean="0"/>
              <a:t>to</a:t>
            </a:r>
            <a:br>
              <a:rPr lang="en-US" sz="2800" dirty="0" smtClean="0"/>
            </a:br>
            <a:r>
              <a:rPr lang="en-US" sz="2800" dirty="0" smtClean="0"/>
              <a:t>work </a:t>
            </a:r>
            <a:r>
              <a:rPr lang="en-US" sz="2800" dirty="0"/>
              <a:t>in a country on a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temporary basis </a:t>
            </a:r>
            <a:br>
              <a:rPr lang="en-US" sz="2800" dirty="0" smtClean="0"/>
            </a:br>
            <a:r>
              <a:rPr lang="en-US" sz="2800" dirty="0" smtClean="0"/>
              <a:t>(farm or seasonal laborer)</a:t>
            </a:r>
            <a:endParaRPr lang="en-US" sz="2800" dirty="0"/>
          </a:p>
          <a:p>
            <a:pPr lvl="1"/>
            <a:r>
              <a:rPr lang="en-US" sz="2800" dirty="0" smtClean="0"/>
              <a:t>Understanding that they will</a:t>
            </a:r>
            <a:br>
              <a:rPr lang="en-US" sz="2800" dirty="0" smtClean="0"/>
            </a:br>
            <a:r>
              <a:rPr lang="en-US" sz="2800" dirty="0" smtClean="0"/>
              <a:t>some day return to their </a:t>
            </a:r>
            <a:br>
              <a:rPr lang="en-US" sz="2800" dirty="0" smtClean="0"/>
            </a:br>
            <a:r>
              <a:rPr lang="en-US" sz="2800" dirty="0" smtClean="0"/>
              <a:t>country of origin</a:t>
            </a:r>
          </a:p>
          <a:p>
            <a:pPr lvl="1"/>
            <a:r>
              <a:rPr lang="en-US" sz="2800" dirty="0" smtClean="0"/>
              <a:t>Offset labor shortages</a:t>
            </a:r>
          </a:p>
          <a:p>
            <a:pPr lvl="1"/>
            <a:r>
              <a:rPr lang="en-US" sz="2800" dirty="0" smtClean="0"/>
              <a:t>Bring experience and knowledge that can help the economy</a:t>
            </a:r>
          </a:p>
          <a:p>
            <a:pPr lvl="1"/>
            <a:r>
              <a:rPr lang="en-US" sz="2800" dirty="0" smtClean="0"/>
              <a:t>Contribute to sharing, shaping and blending of enriched culture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794657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149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Germany’s Guest Workers: the Turks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hlinkClick r:id="rId2"/>
              </a:rPr>
              <a:t>http://www.youtube.com/watch?v=0cSFQ0ydDlU&amp;NR=1&amp;feature=endscreen</a:t>
            </a:r>
            <a:endParaRPr lang="en-US" dirty="0"/>
          </a:p>
          <a:p>
            <a:r>
              <a:rPr lang="en-US" dirty="0" smtClean="0"/>
              <a:t>Answer the questions on your notes as you watch the video.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243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14400"/>
          </a:xfrm>
        </p:spPr>
        <p:txBody>
          <a:bodyPr/>
          <a:lstStyle/>
          <a:p>
            <a:r>
              <a:rPr lang="en-US" b="1" dirty="0" smtClean="0"/>
              <a:t>Ethnic and Religious Conflicts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610600" cy="4602163"/>
          </a:xfrm>
        </p:spPr>
        <p:txBody>
          <a:bodyPr/>
          <a:lstStyle/>
          <a:p>
            <a:r>
              <a:rPr lang="en-US" sz="2800" dirty="0" smtClean="0"/>
              <a:t>In more recent times, regional conflicts have occurred for different reasons</a:t>
            </a:r>
          </a:p>
          <a:p>
            <a:pPr lvl="1"/>
            <a:r>
              <a:rPr lang="en-US" sz="2800" dirty="0"/>
              <a:t>North Ireland: Protestants </a:t>
            </a:r>
            <a:r>
              <a:rPr lang="en-US" sz="2800" dirty="0" smtClean="0"/>
              <a:t>vs. </a:t>
            </a:r>
            <a:r>
              <a:rPr lang="en-US" sz="2800" dirty="0"/>
              <a:t>Catholics</a:t>
            </a:r>
          </a:p>
          <a:p>
            <a:pPr lvl="1"/>
            <a:r>
              <a:rPr lang="en-US" sz="2800" dirty="0"/>
              <a:t>Middle East: Palestinians </a:t>
            </a:r>
            <a:r>
              <a:rPr lang="en-US" sz="2800" dirty="0" smtClean="0"/>
              <a:t>vs. </a:t>
            </a:r>
            <a:r>
              <a:rPr lang="en-US" sz="2800" dirty="0"/>
              <a:t>Israelis</a:t>
            </a:r>
          </a:p>
          <a:p>
            <a:pPr lvl="1"/>
            <a:r>
              <a:rPr lang="en-US" sz="2800" dirty="0"/>
              <a:t>Balkans: Serbs, Bosnians and Croats</a:t>
            </a:r>
          </a:p>
          <a:p>
            <a:pPr lvl="1"/>
            <a:r>
              <a:rPr lang="en-US" sz="2800" dirty="0"/>
              <a:t>Southwest Asia: </a:t>
            </a:r>
            <a:r>
              <a:rPr lang="en-US" sz="2800" dirty="0" smtClean="0"/>
              <a:t>Kurds vs. </a:t>
            </a:r>
            <a:r>
              <a:rPr lang="en-US" sz="2800" dirty="0"/>
              <a:t>Iranians</a:t>
            </a:r>
          </a:p>
          <a:p>
            <a:pPr lvl="1"/>
            <a:r>
              <a:rPr lang="en-US" sz="2800" dirty="0" smtClean="0"/>
              <a:t>Horn of Africa: Somali Civil War, Famine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6069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Bosnian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hlinkClick r:id="rId2"/>
              </a:rPr>
              <a:t>http://www.youtube.com/watch?v=Ae_cTGvxYGI</a:t>
            </a:r>
            <a:endParaRPr lang="en-US" dirty="0"/>
          </a:p>
          <a:p>
            <a:r>
              <a:rPr lang="en-US" dirty="0" smtClean="0"/>
              <a:t>Answer the questions on your notes as you watch the video!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7653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4582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Horn of Africa</a:t>
            </a:r>
            <a:br>
              <a:rPr lang="en-US" b="1" dirty="0" smtClean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5791200" cy="4754563"/>
          </a:xfrm>
        </p:spPr>
        <p:txBody>
          <a:bodyPr/>
          <a:lstStyle/>
          <a:p>
            <a:r>
              <a:rPr lang="en-US" sz="2800" dirty="0" smtClean="0"/>
              <a:t>East </a:t>
            </a:r>
            <a:r>
              <a:rPr lang="en-US" sz="2800" dirty="0"/>
              <a:t>Africa – this region consists of the countries of Somalia, </a:t>
            </a:r>
            <a:r>
              <a:rPr lang="en-US" sz="2800" dirty="0" smtClean="0"/>
              <a:t>Djibouti</a:t>
            </a:r>
            <a:r>
              <a:rPr lang="en-US" sz="2800" dirty="0"/>
              <a:t>, Ethiopia, Eritrea, and </a:t>
            </a:r>
            <a:r>
              <a:rPr lang="en-US" sz="2800" dirty="0" smtClean="0"/>
              <a:t>Kenya</a:t>
            </a:r>
          </a:p>
          <a:p>
            <a:r>
              <a:rPr lang="en-US" sz="2800" dirty="0" smtClean="0"/>
              <a:t>This </a:t>
            </a:r>
            <a:r>
              <a:rPr lang="en-US" sz="2800" dirty="0"/>
              <a:t>region has been torn apart by civil wars and widespread </a:t>
            </a:r>
            <a:r>
              <a:rPr lang="en-US" sz="2800" b="1" dirty="0"/>
              <a:t>famine</a:t>
            </a:r>
            <a:r>
              <a:rPr lang="en-US" sz="2800" dirty="0"/>
              <a:t> (drastic, wide-reaching food shortage) caused by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droughts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1219200"/>
            <a:ext cx="3239588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4611" y="4147457"/>
            <a:ext cx="4416434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8513221"/>
      </p:ext>
    </p:extLst>
  </p:cSld>
  <p:clrMapOvr>
    <a:masterClrMapping/>
  </p:clrMapOvr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TC101859866[[fn=Macro]]</Template>
  <TotalTime>150</TotalTime>
  <Words>393</Words>
  <Application>Microsoft Office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Macro</vt:lpstr>
      <vt:lpstr>Unit 10: Contemporary History</vt:lpstr>
      <vt:lpstr>Migration- global movement of people  (push-pull factors)</vt:lpstr>
      <vt:lpstr>Refugees</vt:lpstr>
      <vt:lpstr>Slide 4</vt:lpstr>
      <vt:lpstr>Guest Workers</vt:lpstr>
      <vt:lpstr>Germany’s Guest Workers: the Turks</vt:lpstr>
      <vt:lpstr>Ethnic and Religious Conflicts</vt:lpstr>
      <vt:lpstr>The Bosnian War</vt:lpstr>
      <vt:lpstr>The Horn of Africa </vt:lpstr>
      <vt:lpstr>The Horn of Africa</vt:lpstr>
      <vt:lpstr>Impact of New Technologies</vt:lpstr>
      <vt:lpstr>Improvements in Genetics</vt:lpstr>
      <vt:lpstr>Bioethics: Just because we  can, should we?</vt:lpstr>
      <vt:lpstr>Hollywood loves bioethics!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10: Contemporary History</dc:title>
  <dc:creator>Amy</dc:creator>
  <cp:lastModifiedBy>KramerAR</cp:lastModifiedBy>
  <cp:revision>11</cp:revision>
  <dcterms:created xsi:type="dcterms:W3CDTF">2013-05-04T22:59:35Z</dcterms:created>
  <dcterms:modified xsi:type="dcterms:W3CDTF">2014-05-09T12:10:42Z</dcterms:modified>
</cp:coreProperties>
</file>