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CEE304-07EB-7347-A0AC-EA10BA3F4553}"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EE304-07EB-7347-A0AC-EA10BA3F4553}"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EE304-07EB-7347-A0AC-EA10BA3F4553}"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EE304-07EB-7347-A0AC-EA10BA3F4553}"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EE304-07EB-7347-A0AC-EA10BA3F4553}"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CEE304-07EB-7347-A0AC-EA10BA3F4553}" type="datetimeFigureOut">
              <a:rPr lang="en-US" smtClean="0"/>
              <a:pPr/>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CEE304-07EB-7347-A0AC-EA10BA3F4553}" type="datetimeFigureOut">
              <a:rPr lang="en-US" smtClean="0"/>
              <a:pPr/>
              <a:t>9/4/2015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CEE304-07EB-7347-A0AC-EA10BA3F4553}" type="datetimeFigureOut">
              <a:rPr lang="en-US" smtClean="0"/>
              <a:pPr/>
              <a:t>9/4/2015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EE304-07EB-7347-A0AC-EA10BA3F4553}" type="datetimeFigureOut">
              <a:rPr lang="en-US" smtClean="0"/>
              <a:pPr/>
              <a:t>9/4/2015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EE304-07EB-7347-A0AC-EA10BA3F4553}" type="datetimeFigureOut">
              <a:rPr lang="en-US" smtClean="0"/>
              <a:pPr/>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EE304-07EB-7347-A0AC-EA10BA3F4553}" type="datetimeFigureOut">
              <a:rPr lang="en-US" smtClean="0"/>
              <a:pPr/>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AE8D8-7BCD-2A4A-983B-A04C4CE0F2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EE304-07EB-7347-A0AC-EA10BA3F4553}" type="datetimeFigureOut">
              <a:rPr lang="en-US" smtClean="0"/>
              <a:pPr/>
              <a:t>9/4/2015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AE8D8-7BCD-2A4A-983B-A04C4CE0F2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Renaissance</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rcRect r="8279"/>
          <a:stretch>
            <a:fillRect/>
          </a:stretch>
        </p:blipFill>
        <p:spPr>
          <a:xfrm>
            <a:off x="28542" y="-355523"/>
            <a:ext cx="9144000" cy="749259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textbook…</a:t>
            </a:r>
            <a:endParaRPr lang="en-US" dirty="0"/>
          </a:p>
        </p:txBody>
      </p:sp>
      <p:sp>
        <p:nvSpPr>
          <p:cNvPr id="3" name="Content Placeholder 2"/>
          <p:cNvSpPr>
            <a:spLocks noGrp="1"/>
          </p:cNvSpPr>
          <p:nvPr>
            <p:ph idx="1"/>
          </p:nvPr>
        </p:nvSpPr>
        <p:spPr/>
        <p:txBody>
          <a:bodyPr/>
          <a:lstStyle/>
          <a:p>
            <a:r>
              <a:rPr lang="en-US" dirty="0" smtClean="0"/>
              <a:t>Read ‘Setting the Stage’ &amp; ‘Italy’s Advantages’ on pgs. 37-38</a:t>
            </a:r>
          </a:p>
          <a:p>
            <a:pPr lvl="1"/>
            <a:r>
              <a:rPr lang="en-US" dirty="0" smtClean="0"/>
              <a:t>Very first paragraph to 2</a:t>
            </a:r>
            <a:r>
              <a:rPr lang="en-US" baseline="30000" dirty="0" smtClean="0"/>
              <a:t>nd</a:t>
            </a:r>
            <a:r>
              <a:rPr lang="en-US" dirty="0" smtClean="0"/>
              <a:t> </a:t>
            </a:r>
            <a:r>
              <a:rPr lang="en-US" dirty="0" smtClean="0">
                <a:solidFill>
                  <a:srgbClr val="FF0000"/>
                </a:solidFill>
              </a:rPr>
              <a:t>Red</a:t>
            </a:r>
            <a:r>
              <a:rPr lang="en-US" dirty="0" smtClean="0"/>
              <a:t> Heading</a:t>
            </a:r>
          </a:p>
          <a:p>
            <a:pPr>
              <a:buNone/>
            </a:pPr>
            <a:endParaRPr lang="en-US" dirty="0" smtClean="0"/>
          </a:p>
          <a:p>
            <a:pPr>
              <a:buNone/>
            </a:pPr>
            <a:r>
              <a:rPr lang="en-US" dirty="0" smtClean="0"/>
              <a:t>While you’re reading….</a:t>
            </a:r>
          </a:p>
          <a:p>
            <a:pPr>
              <a:buFontTx/>
              <a:buChar char="-"/>
            </a:pPr>
            <a:r>
              <a:rPr lang="en-US" dirty="0" smtClean="0"/>
              <a:t>What was the Renaissance? </a:t>
            </a:r>
          </a:p>
          <a:p>
            <a:pPr>
              <a:buFontTx/>
              <a:buChar char="-"/>
            </a:pPr>
            <a:r>
              <a:rPr lang="en-US" dirty="0" smtClean="0"/>
              <a:t>Why did it begin in Italy?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38772"/>
            <a:ext cx="8229600" cy="1143000"/>
          </a:xfrm>
        </p:spPr>
        <p:txBody>
          <a:bodyPr>
            <a:normAutofit fontScale="90000"/>
          </a:bodyPr>
          <a:lstStyle/>
          <a:p>
            <a:r>
              <a:rPr lang="en-US" dirty="0" smtClean="0"/>
              <a:t>In the 1300’s a brilliant cultural movement arose in Italy. Over the next 300 years, it spread to the rest of Europe. This movement was called </a:t>
            </a:r>
            <a:br>
              <a:rPr lang="en-US" dirty="0" smtClean="0"/>
            </a:br>
            <a:r>
              <a:rPr lang="en-US" dirty="0" smtClean="0">
                <a:latin typeface="Lucida Calligraphy" panose="03010101010101010101" pitchFamily="66" charset="0"/>
              </a:rPr>
              <a:t>The Renaissance</a:t>
            </a:r>
            <a:r>
              <a:rPr lang="en-US" dirty="0" smtClean="0"/>
              <a:t>. </a:t>
            </a:r>
            <a:br>
              <a:rPr lang="en-US" dirty="0" smtClean="0"/>
            </a:br>
            <a:r>
              <a:rPr lang="en-US" dirty="0" smtClean="0"/>
              <a:t/>
            </a:r>
            <a:br>
              <a:rPr lang="en-US" dirty="0" smtClean="0"/>
            </a:br>
            <a:r>
              <a:rPr lang="en-US" dirty="0" smtClean="0"/>
              <a:t>Renaissance, from the </a:t>
            </a:r>
            <a:r>
              <a:rPr lang="en-US" dirty="0"/>
              <a:t>F</a:t>
            </a:r>
            <a:r>
              <a:rPr lang="en-US" dirty="0" smtClean="0"/>
              <a:t>rench word for “rebirth”, was marked by a renewed interest in the ancient cultures of Greece and Rome.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141"/>
            <a:ext cx="8229600" cy="1143000"/>
          </a:xfrm>
        </p:spPr>
        <p:txBody>
          <a:bodyPr>
            <a:normAutofit fontScale="90000"/>
          </a:bodyPr>
          <a:lstStyle/>
          <a:p>
            <a:r>
              <a:rPr lang="en-US" dirty="0" smtClean="0"/>
              <a:t>The Renaissance…connected to Trade!</a:t>
            </a:r>
            <a:endParaRPr lang="en-US" dirty="0"/>
          </a:p>
        </p:txBody>
      </p:sp>
      <p:sp>
        <p:nvSpPr>
          <p:cNvPr id="3" name="Content Placeholder 2"/>
          <p:cNvSpPr>
            <a:spLocks noGrp="1"/>
          </p:cNvSpPr>
          <p:nvPr>
            <p:ph idx="1"/>
          </p:nvPr>
        </p:nvSpPr>
        <p:spPr>
          <a:xfrm>
            <a:off x="239486" y="1170052"/>
            <a:ext cx="8447314" cy="4956112"/>
          </a:xfrm>
        </p:spPr>
        <p:txBody>
          <a:bodyPr>
            <a:normAutofit fontScale="92500" lnSpcReduction="10000"/>
          </a:bodyPr>
          <a:lstStyle/>
          <a:p>
            <a:pPr algn="ctr">
              <a:buNone/>
            </a:pPr>
            <a:r>
              <a:rPr lang="en-US" dirty="0" smtClean="0"/>
              <a:t>Trade throughout Europe led to an increase in </a:t>
            </a:r>
            <a:r>
              <a:rPr lang="en-US" dirty="0" smtClean="0">
                <a:latin typeface="Lucida Calligraphy" panose="03010101010101010101" pitchFamily="66" charset="0"/>
              </a:rPr>
              <a:t>wealth</a:t>
            </a:r>
            <a:r>
              <a:rPr lang="en-US" dirty="0" smtClean="0"/>
              <a:t>           </a:t>
            </a:r>
          </a:p>
          <a:p>
            <a:pPr algn="ctr">
              <a:buNone/>
            </a:pPr>
            <a:r>
              <a:rPr lang="en-US" dirty="0" err="1" smtClean="0">
                <a:latin typeface="Wingdings"/>
                <a:ea typeface="Wingdings"/>
                <a:cs typeface="Wingdings"/>
              </a:rPr>
              <a:t></a:t>
            </a:r>
            <a:endParaRPr lang="en-US" dirty="0" smtClean="0"/>
          </a:p>
          <a:p>
            <a:pPr algn="ctr">
              <a:buNone/>
            </a:pPr>
            <a:r>
              <a:rPr lang="en-US" dirty="0" smtClean="0"/>
              <a:t>People spent their wealth on </a:t>
            </a:r>
            <a:br>
              <a:rPr lang="en-US" dirty="0" smtClean="0"/>
            </a:br>
            <a:r>
              <a:rPr lang="en-US" dirty="0" smtClean="0">
                <a:latin typeface="Lucida Calligraphy" panose="03010101010101010101" pitchFamily="66" charset="0"/>
              </a:rPr>
              <a:t>entertainment</a:t>
            </a:r>
          </a:p>
          <a:p>
            <a:pPr algn="ctr">
              <a:buNone/>
            </a:pPr>
            <a:r>
              <a:rPr lang="en-US" dirty="0" err="1" smtClean="0">
                <a:latin typeface="Wingdings"/>
                <a:ea typeface="Wingdings"/>
                <a:cs typeface="Wingdings"/>
              </a:rPr>
              <a:t></a:t>
            </a:r>
            <a:r>
              <a:rPr lang="en-US" dirty="0" smtClean="0"/>
              <a:t> </a:t>
            </a:r>
          </a:p>
          <a:p>
            <a:pPr algn="ctr">
              <a:buNone/>
            </a:pPr>
            <a:r>
              <a:rPr lang="en-US" dirty="0" smtClean="0"/>
              <a:t>An increase in wealth &amp; entertainment led directly to</a:t>
            </a:r>
            <a:br>
              <a:rPr lang="en-US" dirty="0" smtClean="0"/>
            </a:br>
            <a:r>
              <a:rPr lang="en-US" dirty="0" smtClean="0">
                <a:latin typeface="Lucida Calligraphy" panose="03010101010101010101" pitchFamily="66" charset="0"/>
              </a:rPr>
              <a:t>The Renaissance</a:t>
            </a:r>
            <a:r>
              <a:rPr lang="en-US" dirty="0" smtClean="0"/>
              <a:t> </a:t>
            </a:r>
          </a:p>
          <a:p>
            <a:pPr algn="ctr">
              <a:buNone/>
            </a:pPr>
            <a:r>
              <a:rPr lang="en-US" dirty="0" err="1" smtClean="0">
                <a:latin typeface="Wingdings"/>
                <a:ea typeface="Wingdings"/>
                <a:cs typeface="Wingdings"/>
              </a:rPr>
              <a:t></a:t>
            </a:r>
            <a:endParaRPr lang="en-US" dirty="0" smtClean="0"/>
          </a:p>
          <a:p>
            <a:pPr algn="ctr">
              <a:buNone/>
            </a:pPr>
            <a:r>
              <a:rPr lang="en-US" dirty="0" smtClean="0">
                <a:latin typeface="Lucida Calligraphy" panose="03010101010101010101" pitchFamily="66" charset="0"/>
              </a:rPr>
              <a:t>Artistic, literary, and intellectual ideas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371" y="326571"/>
            <a:ext cx="8327572" cy="6398308"/>
          </a:xfrm>
        </p:spPr>
        <p:txBody>
          <a:bodyPr>
            <a:normAutofit/>
          </a:bodyPr>
          <a:lstStyle/>
          <a:p>
            <a:pPr marL="514350" indent="-514350">
              <a:buNone/>
            </a:pPr>
            <a:r>
              <a:rPr lang="en-US" sz="3600" b="1" dirty="0" smtClean="0">
                <a:solidFill>
                  <a:srgbClr val="953735"/>
                </a:solidFill>
              </a:rPr>
              <a:t>The Renaissance was very…A.R.T.I.S.T.I.C.</a:t>
            </a:r>
          </a:p>
          <a:p>
            <a:pPr marL="514350" indent="-514350">
              <a:buNone/>
            </a:pPr>
            <a:r>
              <a:rPr lang="en-US" sz="3600" b="1" dirty="0" smtClean="0">
                <a:solidFill>
                  <a:srgbClr val="953735"/>
                </a:solidFill>
              </a:rPr>
              <a:t>A. </a:t>
            </a:r>
            <a:r>
              <a:rPr lang="en-US" b="1" dirty="0" smtClean="0"/>
              <a:t>Arrival </a:t>
            </a:r>
            <a:r>
              <a:rPr lang="en-US" b="1" dirty="0"/>
              <a:t>(birth) of the modern </a:t>
            </a:r>
            <a:r>
              <a:rPr lang="en-US" b="1" dirty="0" smtClean="0"/>
              <a:t>world</a:t>
            </a:r>
          </a:p>
          <a:p>
            <a:pPr marL="514350" indent="-514350">
              <a:buNone/>
            </a:pPr>
            <a:r>
              <a:rPr lang="en-US" sz="3600" b="1" dirty="0" smtClean="0">
                <a:solidFill>
                  <a:srgbClr val="953735"/>
                </a:solidFill>
              </a:rPr>
              <a:t>R</a:t>
            </a:r>
            <a:r>
              <a:rPr lang="en-US" sz="3600" b="1" dirty="0">
                <a:solidFill>
                  <a:srgbClr val="953735"/>
                </a:solidFill>
              </a:rPr>
              <a:t>. </a:t>
            </a:r>
            <a:r>
              <a:rPr lang="en-US" b="1" dirty="0"/>
              <a:t>Rebirth of ancient Greek and Roman </a:t>
            </a:r>
            <a:r>
              <a:rPr lang="en-US" b="1" dirty="0" smtClean="0"/>
              <a:t>cultures</a:t>
            </a:r>
          </a:p>
          <a:p>
            <a:pPr marL="514350" indent="-514350">
              <a:buNone/>
            </a:pPr>
            <a:r>
              <a:rPr lang="en-US" sz="3600" b="1" dirty="0" smtClean="0">
                <a:solidFill>
                  <a:srgbClr val="953735"/>
                </a:solidFill>
              </a:rPr>
              <a:t>T</a:t>
            </a:r>
            <a:r>
              <a:rPr lang="en-US" sz="3600" b="1" dirty="0">
                <a:solidFill>
                  <a:srgbClr val="953735"/>
                </a:solidFill>
              </a:rPr>
              <a:t>. </a:t>
            </a:r>
            <a:r>
              <a:rPr lang="en-US" b="1" dirty="0"/>
              <a:t>The Renaissance started in Italian city-</a:t>
            </a:r>
            <a:r>
              <a:rPr lang="en-US" b="1" dirty="0" smtClean="0"/>
              <a:t>states</a:t>
            </a:r>
          </a:p>
          <a:p>
            <a:pPr marL="571500" indent="-571500">
              <a:buNone/>
            </a:pPr>
            <a:r>
              <a:rPr lang="en-US" sz="3600" b="1" dirty="0" smtClean="0">
                <a:solidFill>
                  <a:srgbClr val="953735"/>
                </a:solidFill>
              </a:rPr>
              <a:t>I.  </a:t>
            </a:r>
            <a:r>
              <a:rPr lang="en-US" b="1" dirty="0" smtClean="0"/>
              <a:t>Italian </a:t>
            </a:r>
            <a:r>
              <a:rPr lang="en-US" b="1" dirty="0"/>
              <a:t>artists (Michelangelo, </a:t>
            </a:r>
            <a:r>
              <a:rPr lang="en-US" b="1" dirty="0" err="1"/>
              <a:t>da</a:t>
            </a:r>
            <a:r>
              <a:rPr lang="en-US" b="1" dirty="0"/>
              <a:t> Vinci</a:t>
            </a:r>
            <a:r>
              <a:rPr lang="en-US" b="1" dirty="0" smtClean="0"/>
              <a:t>)</a:t>
            </a:r>
          </a:p>
          <a:p>
            <a:pPr marL="571500" indent="-571500">
              <a:buNone/>
            </a:pPr>
            <a:r>
              <a:rPr lang="en-US" sz="3600" b="1" dirty="0" smtClean="0">
                <a:solidFill>
                  <a:srgbClr val="953735"/>
                </a:solidFill>
              </a:rPr>
              <a:t>S</a:t>
            </a:r>
            <a:r>
              <a:rPr lang="en-US" sz="3600" b="1" dirty="0">
                <a:solidFill>
                  <a:srgbClr val="953735"/>
                </a:solidFill>
              </a:rPr>
              <a:t>. </a:t>
            </a:r>
            <a:r>
              <a:rPr lang="en-US" b="1" dirty="0"/>
              <a:t>Sonnets, essays, plays (</a:t>
            </a:r>
            <a:r>
              <a:rPr lang="en-US" b="1" dirty="0" smtClean="0"/>
              <a:t>Shakespeare)</a:t>
            </a:r>
          </a:p>
          <a:p>
            <a:pPr marL="571500" indent="-571500">
              <a:buNone/>
            </a:pPr>
            <a:r>
              <a:rPr lang="en-US" sz="3600" b="1" dirty="0" smtClean="0">
                <a:solidFill>
                  <a:srgbClr val="953735"/>
                </a:solidFill>
              </a:rPr>
              <a:t>T</a:t>
            </a:r>
            <a:r>
              <a:rPr lang="en-US" sz="3600" b="1" dirty="0">
                <a:solidFill>
                  <a:srgbClr val="953735"/>
                </a:solidFill>
              </a:rPr>
              <a:t>. </a:t>
            </a:r>
            <a:r>
              <a:rPr lang="en-US" b="1" dirty="0"/>
              <a:t>The Renaissance spread to Northern </a:t>
            </a:r>
            <a:r>
              <a:rPr lang="en-US" b="1" dirty="0" smtClean="0"/>
              <a:t>Europe</a:t>
            </a:r>
          </a:p>
          <a:p>
            <a:pPr marL="571500" indent="-571500">
              <a:buNone/>
            </a:pPr>
            <a:r>
              <a:rPr lang="en-US" sz="3600" b="1" dirty="0" smtClean="0">
                <a:solidFill>
                  <a:srgbClr val="953735"/>
                </a:solidFill>
              </a:rPr>
              <a:t>I.  </a:t>
            </a:r>
            <a:r>
              <a:rPr lang="en-US" b="1" dirty="0" smtClean="0"/>
              <a:t>Individualism </a:t>
            </a:r>
            <a:r>
              <a:rPr lang="en-US" b="1" dirty="0"/>
              <a:t>is stressed (humanism</a:t>
            </a:r>
            <a:r>
              <a:rPr lang="en-US" b="1" dirty="0" smtClean="0"/>
              <a:t>)</a:t>
            </a:r>
          </a:p>
          <a:p>
            <a:pPr marL="571500" indent="-571500">
              <a:buNone/>
            </a:pPr>
            <a:r>
              <a:rPr lang="en-US" sz="3600" b="1" dirty="0" smtClean="0">
                <a:solidFill>
                  <a:srgbClr val="953735"/>
                </a:solidFill>
              </a:rPr>
              <a:t>C</a:t>
            </a:r>
            <a:r>
              <a:rPr lang="en-US" sz="3600" b="1" dirty="0">
                <a:solidFill>
                  <a:srgbClr val="953735"/>
                </a:solidFill>
              </a:rPr>
              <a:t>. </a:t>
            </a:r>
            <a:r>
              <a:rPr lang="en-US" b="1" dirty="0"/>
              <a:t>Church corruption criticized (Erasmus—humanist)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72" y="394381"/>
            <a:ext cx="8229600" cy="1143000"/>
          </a:xfrm>
        </p:spPr>
        <p:txBody>
          <a:bodyPr>
            <a:normAutofit fontScale="90000"/>
          </a:bodyPr>
          <a:lstStyle/>
          <a:p>
            <a:r>
              <a:rPr lang="en-US" dirty="0" smtClean="0"/>
              <a:t>Extra Credit</a:t>
            </a:r>
            <a:br>
              <a:rPr lang="en-US" dirty="0" smtClean="0"/>
            </a:br>
            <a:r>
              <a:rPr lang="en-US" dirty="0" smtClean="0"/>
              <a:t>Decorate the back of the handout</a:t>
            </a:r>
            <a:br>
              <a:rPr lang="en-US" dirty="0" smtClean="0"/>
            </a:br>
            <a:endParaRPr lang="en-US" dirty="0"/>
          </a:p>
        </p:txBody>
      </p:sp>
      <p:sp>
        <p:nvSpPr>
          <p:cNvPr id="3" name="Content Placeholder 2"/>
          <p:cNvSpPr>
            <a:spLocks noGrp="1"/>
          </p:cNvSpPr>
          <p:nvPr>
            <p:ph idx="1"/>
          </p:nvPr>
        </p:nvSpPr>
        <p:spPr>
          <a:xfrm>
            <a:off x="457200" y="1395868"/>
            <a:ext cx="8229600" cy="4730296"/>
          </a:xfrm>
        </p:spPr>
        <p:txBody>
          <a:bodyPr>
            <a:normAutofit/>
          </a:bodyPr>
          <a:lstStyle/>
          <a:p>
            <a:pPr>
              <a:buNone/>
            </a:pPr>
            <a:r>
              <a:rPr lang="en-US" dirty="0" smtClean="0"/>
              <a:t>As you decorate the handout…</a:t>
            </a:r>
          </a:p>
          <a:p>
            <a:r>
              <a:rPr lang="en-US" b="1" dirty="0" smtClean="0"/>
              <a:t>Be creative! </a:t>
            </a:r>
          </a:p>
          <a:p>
            <a:r>
              <a:rPr lang="en-US" dirty="0" smtClean="0"/>
              <a:t>Include visuals the represent each of the A.R.T.I.S.T.I.C. contributions</a:t>
            </a:r>
          </a:p>
          <a:p>
            <a:r>
              <a:rPr lang="en-US" dirty="0" smtClean="0"/>
              <a:t>Look for images to cut and paste if you don’t want to draw!</a:t>
            </a:r>
          </a:p>
          <a:p>
            <a:r>
              <a:rPr lang="en-US" dirty="0" smtClean="0"/>
              <a:t>Color…lots of color!!! </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TotalTime>
  <Words>208</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Lucida Calligraphy</vt:lpstr>
      <vt:lpstr>Wingdings</vt:lpstr>
      <vt:lpstr>Office Theme</vt:lpstr>
      <vt:lpstr>The Renaissance</vt:lpstr>
      <vt:lpstr>In your textbook…</vt:lpstr>
      <vt:lpstr>In the 1300’s a brilliant cultural movement arose in Italy. Over the next 300 years, it spread to the rest of Europe. This movement was called  The Renaissance.   Renaissance, from the French word for “rebirth”, was marked by a renewed interest in the ancient cultures of Greece and Rome. </vt:lpstr>
      <vt:lpstr>The Renaissance…connected to Trade!</vt:lpstr>
      <vt:lpstr>PowerPoint Presentation</vt:lpstr>
      <vt:lpstr>Extra Credit Decorate the back of the handout </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Renaissance</dc:title>
  <dc:creator>Marianne Shilatz</dc:creator>
  <cp:lastModifiedBy>Troy Clark</cp:lastModifiedBy>
  <cp:revision>15</cp:revision>
  <dcterms:created xsi:type="dcterms:W3CDTF">2011-10-19T03:47:42Z</dcterms:created>
  <dcterms:modified xsi:type="dcterms:W3CDTF">2015-09-04T11:30:23Z</dcterms:modified>
</cp:coreProperties>
</file>