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70" r:id="rId4"/>
    <p:sldId id="271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89826-0881-4945-98E6-CE5A7918B80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7B3A7-E1DC-544F-8DED-7700B06AD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08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CFB77-28B7-467D-9044-3274F3FAB809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C6E50-48B3-4136-BEFA-9BE314890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5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Middle East</a:t>
            </a:r>
            <a:br>
              <a:rPr lang="en-US" dirty="0" smtClean="0"/>
            </a:br>
            <a:r>
              <a:rPr lang="en-US" sz="3600" dirty="0" smtClean="0"/>
              <a:t>Setting the Stage for Conflict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442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85" y="326570"/>
            <a:ext cx="7583487" cy="794017"/>
          </a:xfrm>
        </p:spPr>
        <p:txBody>
          <a:bodyPr/>
          <a:lstStyle/>
          <a:p>
            <a:r>
              <a:rPr lang="en-US" sz="2800" dirty="0" smtClean="0"/>
              <a:t>The Ottoman Empire Ends, Mandate Begins!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171" y="1425387"/>
            <a:ext cx="6030685" cy="51604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World War I, the Ottoman Empire was defeated and their control of the region ended – the </a:t>
            </a:r>
            <a:r>
              <a:rPr lang="en-US" dirty="0" smtClean="0">
                <a:solidFill>
                  <a:srgbClr val="FFC000"/>
                </a:solidFill>
              </a:rPr>
              <a:t>British take over Palestine </a:t>
            </a:r>
            <a:r>
              <a:rPr lang="en-US" dirty="0" smtClean="0"/>
              <a:t>as a mandate</a:t>
            </a:r>
          </a:p>
          <a:p>
            <a:r>
              <a:rPr lang="en-US" dirty="0" smtClean="0"/>
              <a:t>By 1917, more Jews had moved into the region demanding a Jewish homeland, Arabs in the region object</a:t>
            </a:r>
          </a:p>
          <a:p>
            <a:r>
              <a:rPr lang="en-US" dirty="0" smtClean="0"/>
              <a:t>Once the British take over, they </a:t>
            </a:r>
            <a:r>
              <a:rPr lang="en-US" dirty="0" smtClean="0">
                <a:solidFill>
                  <a:srgbClr val="FFC000"/>
                </a:solidFill>
              </a:rPr>
              <a:t>promise</a:t>
            </a:r>
            <a:r>
              <a:rPr lang="en-US" dirty="0" smtClean="0"/>
              <a:t> both Arabs and Jews their own </a:t>
            </a:r>
            <a:r>
              <a:rPr lang="en-US" dirty="0" smtClean="0">
                <a:solidFill>
                  <a:srgbClr val="FFC000"/>
                </a:solidFill>
              </a:rPr>
              <a:t>homelands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C000"/>
                </a:solidFill>
              </a:rPr>
              <a:t>Balfour Declaration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Constant fighting between Jews and Palestinian Arabs</a:t>
            </a:r>
            <a:r>
              <a:rPr lang="en-US" dirty="0" smtClean="0"/>
              <a:t> continues to grow and the British fail to create a homeland for either!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71" y="1414056"/>
            <a:ext cx="2438400" cy="3337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2771" y="4865915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Sir Arthur Balfour, Britain Foreign Secretary and author of the “promise” that never came true!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3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478972"/>
            <a:ext cx="7583487" cy="391886"/>
          </a:xfrm>
        </p:spPr>
        <p:txBody>
          <a:bodyPr/>
          <a:lstStyle/>
          <a:p>
            <a:r>
              <a:rPr lang="en-US" dirty="0" smtClean="0"/>
              <a:t>World War II – Israel is formed!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36" y="1023257"/>
            <a:ext cx="8324850" cy="5014473"/>
          </a:xfrm>
        </p:spPr>
        <p:txBody>
          <a:bodyPr>
            <a:normAutofit/>
          </a:bodyPr>
          <a:lstStyle/>
          <a:p>
            <a:r>
              <a:rPr lang="en-US" dirty="0" smtClean="0"/>
              <a:t>By the end of World War II, the UN stepped in!</a:t>
            </a:r>
          </a:p>
          <a:p>
            <a:r>
              <a:rPr lang="en-US" dirty="0" smtClean="0"/>
              <a:t>In 1947, the UN agreed to </a:t>
            </a:r>
            <a:r>
              <a:rPr lang="en-US" dirty="0" smtClean="0">
                <a:solidFill>
                  <a:srgbClr val="FFC000"/>
                </a:solidFill>
              </a:rPr>
              <a:t>partition</a:t>
            </a:r>
            <a:r>
              <a:rPr lang="en-US" dirty="0" smtClean="0"/>
              <a:t> (separate) Palestine into an Arab Palestinian state and a Jewish State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Jerusalem</a:t>
            </a:r>
            <a:r>
              <a:rPr lang="en-US" dirty="0" smtClean="0"/>
              <a:t> would be </a:t>
            </a:r>
            <a:r>
              <a:rPr lang="en-US" dirty="0" smtClean="0">
                <a:solidFill>
                  <a:srgbClr val="FFC000"/>
                </a:solidFill>
              </a:rPr>
              <a:t>an international city </a:t>
            </a:r>
            <a:r>
              <a:rPr lang="en-US" dirty="0" smtClean="0"/>
              <a:t>since Jews, Muslims, and Christians all claimed Holy sites there</a:t>
            </a:r>
          </a:p>
          <a:p>
            <a:r>
              <a:rPr lang="en-US" dirty="0" smtClean="0"/>
              <a:t>After the </a:t>
            </a:r>
            <a:r>
              <a:rPr lang="en-US" dirty="0" smtClean="0">
                <a:solidFill>
                  <a:srgbClr val="FFC000"/>
                </a:solidFill>
              </a:rPr>
              <a:t>Holocaust</a:t>
            </a:r>
            <a:r>
              <a:rPr lang="en-US" dirty="0" smtClean="0"/>
              <a:t>, worldwide sympathy for Jewish survivors led to the creation of Israel (34% of the population, the Jews, got 55% of the land)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43" y="4848870"/>
            <a:ext cx="2996293" cy="1611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512" y="4395936"/>
            <a:ext cx="2198915" cy="220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8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76943"/>
          </a:xfrm>
        </p:spPr>
        <p:txBody>
          <a:bodyPr/>
          <a:lstStyle/>
          <a:p>
            <a:r>
              <a:rPr lang="en-US" dirty="0" smtClean="0"/>
              <a:t>What about the Palestinians?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197429"/>
            <a:ext cx="4953000" cy="53557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Arab Palestinians and all surrounding Islamic countries </a:t>
            </a:r>
            <a:r>
              <a:rPr lang="en-US" dirty="0">
                <a:solidFill>
                  <a:srgbClr val="FFC000"/>
                </a:solidFill>
              </a:rPr>
              <a:t>voted against partition </a:t>
            </a:r>
            <a:r>
              <a:rPr lang="en-US" dirty="0"/>
              <a:t>– UN had no right to break up a country without considering </a:t>
            </a:r>
            <a:r>
              <a:rPr lang="en-US" dirty="0">
                <a:solidFill>
                  <a:srgbClr val="FFC000"/>
                </a:solidFill>
              </a:rPr>
              <a:t>the rights of the majority </a:t>
            </a:r>
            <a:r>
              <a:rPr lang="en-US" dirty="0"/>
              <a:t>that lived there!</a:t>
            </a:r>
          </a:p>
          <a:p>
            <a:r>
              <a:rPr lang="en-US" dirty="0">
                <a:solidFill>
                  <a:srgbClr val="FFC000"/>
                </a:solidFill>
              </a:rPr>
              <a:t>May, 1948</a:t>
            </a:r>
            <a:r>
              <a:rPr lang="en-US" dirty="0"/>
              <a:t>: the independent Jewish country of </a:t>
            </a:r>
            <a:r>
              <a:rPr lang="en-US" dirty="0">
                <a:solidFill>
                  <a:srgbClr val="FFC000"/>
                </a:solidFill>
              </a:rPr>
              <a:t>Israel is formed…Palestinians got nothing</a:t>
            </a:r>
            <a:r>
              <a:rPr lang="en-US" dirty="0"/>
              <a:t>, no homeland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The day after Israel declared itself a state, </a:t>
            </a:r>
            <a:r>
              <a:rPr lang="en-US" dirty="0" smtClean="0">
                <a:solidFill>
                  <a:srgbClr val="FFC000"/>
                </a:solidFill>
              </a:rPr>
              <a:t>six of its neighbors invaded </a:t>
            </a:r>
            <a:r>
              <a:rPr lang="en-US" dirty="0" smtClean="0"/>
              <a:t>(Syria, Lebanon, Iraq, Jordan, Saudi Arabia, and Egypt) – the first of </a:t>
            </a:r>
            <a:r>
              <a:rPr lang="en-US" dirty="0" smtClean="0">
                <a:solidFill>
                  <a:srgbClr val="FFC000"/>
                </a:solidFill>
              </a:rPr>
              <a:t>many Arab-Israeli Wars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049" y="2046514"/>
            <a:ext cx="3667951" cy="334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9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66057"/>
          </a:xfrm>
        </p:spPr>
        <p:txBody>
          <a:bodyPr/>
          <a:lstStyle/>
          <a:p>
            <a:pPr algn="ctr"/>
            <a:r>
              <a:rPr lang="en-US" dirty="0" smtClean="0"/>
              <a:t>Golda Meir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315" y="1328056"/>
            <a:ext cx="4778828" cy="522514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First woman prime minister of Israel</a:t>
            </a:r>
          </a:p>
          <a:p>
            <a:r>
              <a:rPr lang="en-US" sz="2400" dirty="0" smtClean="0"/>
              <a:t>Sought support of the United States</a:t>
            </a:r>
          </a:p>
          <a:p>
            <a:r>
              <a:rPr lang="en-US" sz="2400" dirty="0" smtClean="0"/>
              <a:t>After setbacks, led Israel to </a:t>
            </a:r>
            <a:r>
              <a:rPr lang="en-US" sz="2400" dirty="0" smtClean="0">
                <a:solidFill>
                  <a:srgbClr val="FFC000"/>
                </a:solidFill>
              </a:rPr>
              <a:t>victory</a:t>
            </a:r>
            <a:r>
              <a:rPr lang="en-US" sz="2400" dirty="0" smtClean="0"/>
              <a:t> in </a:t>
            </a:r>
            <a:r>
              <a:rPr lang="en-US" sz="2400" dirty="0" smtClean="0">
                <a:solidFill>
                  <a:srgbClr val="FFC000"/>
                </a:solidFill>
              </a:rPr>
              <a:t>Yom Kippur War (1973)</a:t>
            </a:r>
          </a:p>
          <a:p>
            <a:pPr lvl="1"/>
            <a:r>
              <a:rPr lang="en-US" sz="2400" dirty="0" smtClean="0"/>
              <a:t>Attack by Egypt on Yom Kippur, most holy day in Jewish faith</a:t>
            </a:r>
          </a:p>
          <a:p>
            <a:pPr lvl="1"/>
            <a:r>
              <a:rPr lang="en-US" sz="2400" dirty="0" smtClean="0"/>
              <a:t>Won war and regained most of Israel’s lost territory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t="8268" b="8268"/>
          <a:stretch>
            <a:fillRect/>
          </a:stretch>
        </p:blipFill>
        <p:spPr>
          <a:xfrm>
            <a:off x="5442857" y="1556659"/>
            <a:ext cx="3150810" cy="3634919"/>
          </a:xfrm>
        </p:spPr>
      </p:pic>
    </p:spTree>
    <p:extLst>
      <p:ext uri="{BB962C8B-B14F-4D97-AF65-F5344CB8AC3E}">
        <p14:creationId xmlns:p14="http://schemas.microsoft.com/office/powerpoint/2010/main" val="104348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61257"/>
            <a:ext cx="7583487" cy="696686"/>
          </a:xfrm>
        </p:spPr>
        <p:txBody>
          <a:bodyPr/>
          <a:lstStyle/>
          <a:p>
            <a:pPr algn="ctr"/>
            <a:r>
              <a:rPr lang="en-US" dirty="0" err="1" smtClean="0"/>
              <a:t>Gamal</a:t>
            </a:r>
            <a:r>
              <a:rPr lang="en-US" dirty="0" smtClean="0"/>
              <a:t> Abdel Nasser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486" y="1034143"/>
            <a:ext cx="5454962" cy="5265057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President of Egypt during the Cold War</a:t>
            </a:r>
          </a:p>
          <a:p>
            <a:pPr lvl="1"/>
            <a:r>
              <a:rPr lang="en-US" sz="2200" dirty="0" smtClean="0">
                <a:solidFill>
                  <a:srgbClr val="FFC000"/>
                </a:solidFill>
              </a:rPr>
              <a:t>Established strong relationship with the Soviet Union </a:t>
            </a:r>
            <a:r>
              <a:rPr lang="en-US" sz="2200" dirty="0" smtClean="0"/>
              <a:t>as opposition to Israel and the United States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Nationalized Suez Canal</a:t>
            </a:r>
          </a:p>
          <a:p>
            <a:pPr lvl="1"/>
            <a:r>
              <a:rPr lang="en-US" sz="2400" dirty="0" smtClean="0"/>
              <a:t>Takes back control from the British and even threatens access for other countries</a:t>
            </a:r>
          </a:p>
          <a:p>
            <a:r>
              <a:rPr lang="en-US" sz="2400" dirty="0" smtClean="0"/>
              <a:t>Built </a:t>
            </a:r>
            <a:r>
              <a:rPr lang="en-US" sz="2400" dirty="0" smtClean="0">
                <a:solidFill>
                  <a:srgbClr val="FFC000"/>
                </a:solidFill>
              </a:rPr>
              <a:t>Aswan High Dam</a:t>
            </a:r>
          </a:p>
          <a:p>
            <a:pPr lvl="1"/>
            <a:r>
              <a:rPr lang="en-US" sz="2400" dirty="0" smtClean="0"/>
              <a:t>To control the Nile River and provide electricity for the country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13883" r="13883"/>
          <a:stretch>
            <a:fillRect/>
          </a:stretch>
        </p:blipFill>
        <p:spPr>
          <a:xfrm>
            <a:off x="5694448" y="1240971"/>
            <a:ext cx="3261291" cy="3762375"/>
          </a:xfrm>
        </p:spPr>
      </p:pic>
    </p:spTree>
    <p:extLst>
      <p:ext uri="{BB962C8B-B14F-4D97-AF65-F5344CB8AC3E}">
        <p14:creationId xmlns:p14="http://schemas.microsoft.com/office/powerpoint/2010/main" val="2802098953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233</TotalTime>
  <Words>405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Revolution</vt:lpstr>
      <vt:lpstr>The Middle East Setting the Stage for Conflict</vt:lpstr>
      <vt:lpstr>The Ottoman Empire Ends, Mandate Begins!</vt:lpstr>
      <vt:lpstr>World War II – Israel is formed!</vt:lpstr>
      <vt:lpstr>What about the Palestinians?</vt:lpstr>
      <vt:lpstr>Golda Meir</vt:lpstr>
      <vt:lpstr>Gamal Abdel Nasser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Independence</dc:title>
  <dc:creator>Karima Wesselhoft</dc:creator>
  <cp:lastModifiedBy>Amy</cp:lastModifiedBy>
  <cp:revision>23</cp:revision>
  <cp:lastPrinted>2012-04-17T02:36:30Z</cp:lastPrinted>
  <dcterms:created xsi:type="dcterms:W3CDTF">2012-04-17T01:44:45Z</dcterms:created>
  <dcterms:modified xsi:type="dcterms:W3CDTF">2014-05-01T21:29:29Z</dcterms:modified>
</cp:coreProperties>
</file>