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61" r:id="rId3"/>
    <p:sldId id="265" r:id="rId4"/>
    <p:sldId id="257" r:id="rId5"/>
    <p:sldId id="258" r:id="rId6"/>
    <p:sldId id="264" r:id="rId7"/>
    <p:sldId id="259" r:id="rId8"/>
    <p:sldId id="260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1114" y="3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ir titl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67657" y="0"/>
            <a:ext cx="5276343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951038"/>
            <a:ext cx="4953000" cy="2193831"/>
          </a:xfrm>
        </p:spPr>
        <p:txBody>
          <a:bodyPr anchor="b" anchorCtr="0">
            <a:normAutofit/>
            <a:scene3d>
              <a:camera prst="orthographicFront"/>
              <a:lightRig rig="balanced" dir="t"/>
            </a:scene3d>
          </a:bodyPr>
          <a:lstStyle>
            <a:lvl1pPr>
              <a:defRPr sz="4800" b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404618"/>
            <a:ext cx="5715000" cy="1413475"/>
          </a:xfrm>
        </p:spPr>
        <p:txBody>
          <a:bodyPr>
            <a:normAutofit/>
            <a:scene3d>
              <a:camera prst="orthographicFront"/>
              <a:lightRig rig="twoPt" dir="t"/>
            </a:scene3d>
          </a:bodyPr>
          <a:lstStyle>
            <a:lvl1pPr marL="0" indent="0" algn="l">
              <a:buNone/>
              <a:defRPr sz="1800" b="0" kern="1200">
                <a:solidFill>
                  <a:schemeClr val="tx2"/>
                </a:solidFill>
                <a:effectLst>
                  <a:outerShdw blurRad="12700" dist="12700" dir="3000000" algn="ctr" rotWithShape="0">
                    <a:schemeClr val="bg1">
                      <a:lumMod val="85000"/>
                      <a:alpha val="6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BF350-1C4B-46F1-8D83-2EF0173FCF21}" type="datetimeFigureOut">
              <a:rPr lang="en-US" smtClean="0"/>
              <a:t>2/9/2016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74D70-16A3-48A0-B526-E2735E032D27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BF350-1C4B-46F1-8D83-2EF0173FCF21}" type="datetimeFigureOut">
              <a:rPr lang="en-US" smtClean="0"/>
              <a:t>2/9/2016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74D70-16A3-48A0-B526-E2735E032D2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762001"/>
            <a:ext cx="1676400" cy="50752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62001"/>
            <a:ext cx="5867400" cy="50752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BF350-1C4B-46F1-8D83-2EF0173FCF21}" type="datetimeFigureOut">
              <a:rPr lang="en-US" smtClean="0"/>
              <a:t>2/9/2016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74D70-16A3-48A0-B526-E2735E032D2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BF350-1C4B-46F1-8D83-2EF0173FCF21}" type="datetimeFigureOut">
              <a:rPr lang="en-US" smtClean="0"/>
              <a:t>2/9/2016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74D70-16A3-48A0-B526-E2735E032D2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2900" y="2590800"/>
            <a:ext cx="5943600" cy="1447800"/>
          </a:xfrm>
        </p:spPr>
        <p:txBody>
          <a:bodyPr vert="horz" lIns="91440" tIns="45720" rIns="91440" bIns="45720" rtlCol="0" anchor="b" anchorCtr="0">
            <a:normAutofit/>
            <a:scene3d>
              <a:camera prst="orthographicFront"/>
              <a:lightRig rig="balanced" dir="t"/>
            </a:scene3d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800" b="0" kern="1200" cap="none" spc="100" baseline="0">
                <a:solidFill>
                  <a:schemeClr val="tx2"/>
                </a:solidFill>
                <a:effectLst>
                  <a:outerShdw blurRad="127000" algn="ctr" rotWithShape="0">
                    <a:schemeClr val="bg1">
                      <a:alpha val="5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12900" y="4038601"/>
            <a:ext cx="5943600" cy="1143000"/>
          </a:xfrm>
        </p:spPr>
        <p:txBody>
          <a:bodyPr vert="horz" lIns="91440" tIns="45720" rIns="91440" bIns="45720" rtlCol="0">
            <a:normAutofit/>
            <a:scene3d>
              <a:camera prst="orthographicFront"/>
              <a:lightRig rig="twoPt" dir="t"/>
            </a:scene3d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600"/>
              </a:spcBef>
              <a:buSzPct val="80000"/>
              <a:buFont typeface="Wingdings" pitchFamily="2" charset="2"/>
              <a:buNone/>
              <a:defRPr sz="1800" b="0" kern="1200">
                <a:solidFill>
                  <a:schemeClr val="tx2"/>
                </a:solidFill>
                <a:effectLst>
                  <a:outerShdw blurRad="12700" dist="12700" dir="3000000" algn="ctr" rotWithShape="0">
                    <a:schemeClr val="bg1">
                      <a:lumMod val="85000"/>
                      <a:alpha val="6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BF350-1C4B-46F1-8D83-2EF0173FCF21}" type="datetimeFigureOut">
              <a:rPr lang="en-US" smtClean="0"/>
              <a:t>2/9/2016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74D70-16A3-48A0-B526-E2735E032D27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Air title.png"/>
          <p:cNvPicPr>
            <a:picLocks noChangeAspect="1"/>
          </p:cNvPicPr>
          <p:nvPr/>
        </p:nvPicPr>
        <p:blipFill>
          <a:blip r:embed="rId2" cstate="print"/>
          <a:srcRect l="42293" t="29512" r="38657" b="34962"/>
          <a:stretch>
            <a:fillRect/>
          </a:stretch>
        </p:blipFill>
        <p:spPr>
          <a:xfrm>
            <a:off x="0" y="0"/>
            <a:ext cx="1475880" cy="35773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00200" y="1951039"/>
            <a:ext cx="2743200" cy="3886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buFont typeface="Wingdings" pitchFamily="2" charset="2"/>
              <a:buChar char="Ë"/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951039"/>
            <a:ext cx="2743200" cy="3886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 baseline="0"/>
            </a:lvl6pPr>
            <a:lvl7pPr>
              <a:defRPr sz="1800" baseline="0"/>
            </a:lvl7pPr>
            <a:lvl8pPr>
              <a:defRPr sz="1800" baseline="0"/>
            </a:lvl8pPr>
            <a:lvl9pPr>
              <a:defRPr sz="18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BF350-1C4B-46F1-8D83-2EF0173FCF21}" type="datetimeFigureOut">
              <a:rPr lang="en-US" smtClean="0"/>
              <a:t>2/9/2016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74D70-16A3-48A0-B526-E2735E032D2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1660619"/>
            <a:ext cx="2743200" cy="827087"/>
          </a:xfrm>
        </p:spPr>
        <p:txBody>
          <a:bodyPr anchor="ctr" anchorCtr="0"/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00200" y="2667000"/>
            <a:ext cx="2743200" cy="3170238"/>
          </a:xfrm>
        </p:spPr>
        <p:txBody>
          <a:bodyPr>
            <a:normAutofit/>
          </a:bodyPr>
          <a:lstStyle>
            <a:lvl1pPr>
              <a:defRPr sz="1800" b="0"/>
            </a:lvl1pPr>
            <a:lvl2pPr>
              <a:defRPr sz="1800" b="0"/>
            </a:lvl2pPr>
            <a:lvl3pPr>
              <a:defRPr sz="1800" b="0"/>
            </a:lvl3pPr>
            <a:lvl4pPr>
              <a:defRPr sz="1800" b="0"/>
            </a:lvl4pPr>
            <a:lvl5pPr>
              <a:defRPr sz="1800" b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60619"/>
            <a:ext cx="2743200" cy="827087"/>
          </a:xfrm>
        </p:spPr>
        <p:txBody>
          <a:bodyPr anchor="ctr" anchorCtr="0"/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0600" y="2667000"/>
            <a:ext cx="2743200" cy="3170238"/>
          </a:xfrm>
        </p:spPr>
        <p:txBody>
          <a:bodyPr>
            <a:normAutofit/>
          </a:bodyPr>
          <a:lstStyle>
            <a:lvl1pPr>
              <a:defRPr sz="1800" b="0"/>
            </a:lvl1pPr>
            <a:lvl2pPr>
              <a:defRPr sz="1800" b="0"/>
            </a:lvl2pPr>
            <a:lvl3pPr>
              <a:defRPr sz="1800" b="0"/>
            </a:lvl3pPr>
            <a:lvl4pPr>
              <a:defRPr sz="1800" b="0"/>
            </a:lvl4pPr>
            <a:lvl5pPr>
              <a:defRPr sz="1800" b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BF350-1C4B-46F1-8D83-2EF0173FCF21}" type="datetimeFigureOut">
              <a:rPr lang="en-US" smtClean="0"/>
              <a:t>2/9/2016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74D70-16A3-48A0-B526-E2735E032D2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BF350-1C4B-46F1-8D83-2EF0173FCF21}" type="datetimeFigureOut">
              <a:rPr lang="en-US" smtClean="0"/>
              <a:t>2/9/2016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74D70-16A3-48A0-B526-E2735E032D2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BF350-1C4B-46F1-8D83-2EF0173FCF21}" type="datetimeFigureOut">
              <a:rPr lang="en-US" smtClean="0"/>
              <a:t>2/9/2016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74D70-16A3-48A0-B526-E2735E032D27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 descr="Air title.png"/>
          <p:cNvPicPr>
            <a:picLocks noChangeAspect="1"/>
          </p:cNvPicPr>
          <p:nvPr/>
        </p:nvPicPr>
        <p:blipFill>
          <a:blip r:embed="rId2" cstate="print"/>
          <a:srcRect l="42293" t="29512" r="38657" b="34962"/>
          <a:stretch>
            <a:fillRect/>
          </a:stretch>
        </p:blipFill>
        <p:spPr>
          <a:xfrm>
            <a:off x="0" y="0"/>
            <a:ext cx="1475880" cy="35773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936750"/>
          </a:xfrm>
        </p:spPr>
        <p:txBody>
          <a:bodyPr anchor="ctr" anchorCtr="0">
            <a:no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838200"/>
            <a:ext cx="3657600" cy="4572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200399"/>
            <a:ext cx="2703513" cy="2636839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BF350-1C4B-46F1-8D83-2EF0173FCF21}" type="datetimeFigureOut">
              <a:rPr lang="en-US" smtClean="0"/>
              <a:t>2/9/2016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74D70-16A3-48A0-B526-E2735E032D2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2" cy="1936750"/>
          </a:xfrm>
        </p:spPr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0" kern="1200" cap="none" spc="100" baseline="0">
                <a:solidFill>
                  <a:schemeClr val="tx2"/>
                </a:solidFill>
                <a:effectLst>
                  <a:outerShdw blurRad="127000" algn="ctr" rotWithShape="0">
                    <a:schemeClr val="bg1">
                      <a:alpha val="5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838200"/>
            <a:ext cx="3657600" cy="4572000"/>
          </a:xfrm>
          <a:prstGeom prst="rect">
            <a:avLst/>
          </a:prstGeom>
          <a:ln>
            <a:noFill/>
          </a:ln>
          <a:effectLst>
            <a:reflection blurRad="42700" stA="30000" endPos="20000" dist="40000" dir="5400000" sy="-100000" algn="bl" rotWithShape="0"/>
          </a:effectLst>
          <a:scene3d>
            <a:camera prst="perspectiveContrastingLeftFacing">
              <a:rot lat="295432" lon="20402243" rev="52222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200398"/>
            <a:ext cx="2703512" cy="2636838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50000"/>
              </a:lnSpc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50000"/>
              </a:lnSpc>
              <a:spcBef>
                <a:spcPts val="1600"/>
              </a:spcBef>
              <a:buSzPct val="8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BF350-1C4B-46F1-8D83-2EF0173FCF21}" type="datetimeFigureOut">
              <a:rPr lang="en-US" smtClean="0"/>
              <a:t>2/9/2016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74D70-16A3-48A0-B526-E2735E032D2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1936377"/>
            <a:ext cx="59436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kern="1200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fld id="{833BF350-1C4B-46F1-8D83-2EF0173FCF21}" type="datetimeFigureOut">
              <a:rPr lang="en-US" smtClean="0"/>
              <a:t>2/9/2016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0" kern="1200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kern="1200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fld id="{ECD74D70-16A3-48A0-B526-E2735E032D2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dandelion.png"/>
          <p:cNvPicPr>
            <a:picLocks noChangeAspect="1"/>
          </p:cNvPicPr>
          <p:nvPr/>
        </p:nvPicPr>
        <p:blipFill>
          <a:blip r:embed="rId13" cstate="print"/>
          <a:srcRect r="19766" b="20000"/>
          <a:stretch>
            <a:fillRect/>
          </a:stretch>
        </p:blipFill>
        <p:spPr>
          <a:xfrm>
            <a:off x="7772400" y="3200400"/>
            <a:ext cx="1371600" cy="3657600"/>
          </a:xfrm>
          <a:prstGeom prst="rect">
            <a:avLst/>
          </a:prstGeom>
        </p:spPr>
      </p:pic>
      <p:pic>
        <p:nvPicPr>
          <p:cNvPr id="10" name="Picture 9" descr="Air title.png"/>
          <p:cNvPicPr>
            <a:picLocks noChangeAspect="1"/>
          </p:cNvPicPr>
          <p:nvPr/>
        </p:nvPicPr>
        <p:blipFill>
          <a:blip r:embed="rId14" cstate="print"/>
          <a:srcRect l="42293" t="29512" r="38657" b="34962"/>
          <a:stretch>
            <a:fillRect/>
          </a:stretch>
        </p:blipFill>
        <p:spPr>
          <a:xfrm>
            <a:off x="0" y="0"/>
            <a:ext cx="1475880" cy="357738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b="0" kern="1200" cap="none" spc="100" baseline="0">
          <a:solidFill>
            <a:schemeClr val="tx2"/>
          </a:solidFill>
          <a:effectLst>
            <a:outerShdw blurRad="127000" algn="ctr" rotWithShape="0">
              <a:schemeClr val="bg1">
                <a:alpha val="5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lnSpc>
          <a:spcPct val="100000"/>
        </a:lnSpc>
        <a:spcBef>
          <a:spcPts val="1600"/>
        </a:spcBef>
        <a:buSzPct val="80000"/>
        <a:buFont typeface="Wingdings" pitchFamily="2" charset="2"/>
        <a:buChar char="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631825" indent="-282575" algn="l" defTabSz="914400" rtl="0" eaLnBrk="1" latinLnBrk="0" hangingPunct="1">
        <a:lnSpc>
          <a:spcPct val="100000"/>
        </a:lnSpc>
        <a:spcBef>
          <a:spcPts val="1600"/>
        </a:spcBef>
        <a:buSzPct val="60000"/>
        <a:buFont typeface="Wingdings" pitchFamily="2" charset="2"/>
        <a:buChar char="Ë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82575" algn="l" defTabSz="914400" rtl="0" eaLnBrk="1" latinLnBrk="0" hangingPunct="1">
        <a:lnSpc>
          <a:spcPct val="100000"/>
        </a:lnSpc>
        <a:spcBef>
          <a:spcPts val="1600"/>
        </a:spcBef>
        <a:buSzPct val="70000"/>
        <a:buFont typeface="Wingdings" pitchFamily="2" charset="2"/>
        <a:buChar char="®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196975" indent="-282575" algn="l" defTabSz="914400" rtl="0" eaLnBrk="1" latinLnBrk="0" hangingPunct="1">
        <a:lnSpc>
          <a:spcPct val="100000"/>
        </a:lnSpc>
        <a:spcBef>
          <a:spcPts val="1600"/>
        </a:spcBef>
        <a:buSzPct val="60000"/>
        <a:buFont typeface="Wingdings" pitchFamily="2" charset="2"/>
        <a:buChar char="Ë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92250" indent="-295275" algn="l" defTabSz="914400" rtl="0" eaLnBrk="1" latinLnBrk="0" hangingPunct="1">
        <a:lnSpc>
          <a:spcPct val="100000"/>
        </a:lnSpc>
        <a:spcBef>
          <a:spcPts val="1600"/>
        </a:spcBef>
        <a:buSzPct val="70000"/>
        <a:buFont typeface="Wingdings" pitchFamily="2" charset="2"/>
        <a:buChar char="®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1774825" indent="-282575" algn="l" defTabSz="914400" rtl="0" eaLnBrk="1" latinLnBrk="0" hangingPunct="1">
        <a:lnSpc>
          <a:spcPct val="100000"/>
        </a:lnSpc>
        <a:spcBef>
          <a:spcPts val="1600"/>
        </a:spcBef>
        <a:buSzPct val="60000"/>
        <a:buFont typeface="Wingdings" pitchFamily="2" charset="2"/>
        <a:buChar char="Ë"/>
        <a:defRPr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057400" indent="-282575" algn="l" defTabSz="914400" rtl="0" eaLnBrk="1" latinLnBrk="0" hangingPunct="1">
        <a:lnSpc>
          <a:spcPct val="100000"/>
        </a:lnSpc>
        <a:spcBef>
          <a:spcPts val="1600"/>
        </a:spcBef>
        <a:buSzPct val="70000"/>
        <a:buFont typeface="Wingdings" pitchFamily="2" charset="2"/>
        <a:buChar char="®"/>
        <a:defRPr sz="1800" kern="1200">
          <a:solidFill>
            <a:schemeClr val="tx2"/>
          </a:solidFill>
          <a:latin typeface="+mn-lt"/>
          <a:ea typeface="+mn-ea"/>
          <a:cs typeface="+mn-cs"/>
        </a:defRPr>
      </a:lvl7pPr>
      <a:lvl8pPr marL="2339975" indent="-282575" algn="l" defTabSz="914400" rtl="0" eaLnBrk="1" latinLnBrk="0" hangingPunct="1">
        <a:lnSpc>
          <a:spcPct val="100000"/>
        </a:lnSpc>
        <a:spcBef>
          <a:spcPts val="1600"/>
        </a:spcBef>
        <a:buSzPct val="60000"/>
        <a:buFont typeface="Wingdings" pitchFamily="2" charset="2"/>
        <a:buChar char="Ë"/>
        <a:defRPr sz="1800" kern="1200">
          <a:solidFill>
            <a:schemeClr val="tx2"/>
          </a:solidFill>
          <a:latin typeface="+mn-lt"/>
          <a:ea typeface="+mn-ea"/>
          <a:cs typeface="+mn-cs"/>
        </a:defRPr>
      </a:lvl8pPr>
      <a:lvl9pPr marL="2622550" indent="-282575" algn="l" defTabSz="914400" rtl="0" eaLnBrk="1" latinLnBrk="0" hangingPunct="1">
        <a:lnSpc>
          <a:spcPct val="100000"/>
        </a:lnSpc>
        <a:spcBef>
          <a:spcPts val="1600"/>
        </a:spcBef>
        <a:buSzPct val="70000"/>
        <a:buFont typeface="Wingdings" pitchFamily="2" charset="2"/>
        <a:buChar char="®"/>
        <a:defRPr sz="18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Imperialism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WHII.9d, 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Linking the Industrial Revolution, Nationalism, and Imperialism together!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447800"/>
            <a:ext cx="6858000" cy="4374777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</a:rPr>
              <a:t>Nationalism</a:t>
            </a:r>
            <a:r>
              <a:rPr lang="en-US" sz="2400" dirty="0" smtClean="0"/>
              <a:t> led European countries to </a:t>
            </a:r>
            <a:r>
              <a:rPr lang="en-US" sz="2400" u="sng" dirty="0" smtClean="0">
                <a:solidFill>
                  <a:srgbClr val="C00000"/>
                </a:solidFill>
              </a:rPr>
              <a:t>compete</a:t>
            </a:r>
            <a:r>
              <a:rPr lang="en-US" sz="2400" dirty="0" smtClean="0"/>
              <a:t> for colonial possessions in Africa and Asia – spread their </a:t>
            </a:r>
            <a:r>
              <a:rPr lang="en-US" sz="2400" b="1" u="sng" dirty="0" smtClean="0"/>
              <a:t>economic, political</a:t>
            </a:r>
            <a:r>
              <a:rPr lang="en-US" sz="2400" dirty="0" smtClean="0"/>
              <a:t>, and </a:t>
            </a:r>
            <a:r>
              <a:rPr lang="en-US" sz="2400" b="1" u="sng" dirty="0" smtClean="0"/>
              <a:t>social</a:t>
            </a:r>
            <a:r>
              <a:rPr lang="en-US" sz="2400" dirty="0" smtClean="0"/>
              <a:t> beliefs around the world</a:t>
            </a:r>
          </a:p>
          <a:p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</a:rPr>
              <a:t>Industrial Revolution’s </a:t>
            </a:r>
            <a:r>
              <a:rPr lang="en-US" sz="2800" dirty="0" smtClean="0">
                <a:solidFill>
                  <a:srgbClr val="C00000"/>
                </a:solidFill>
              </a:rPr>
              <a:t>Wealth</a:t>
            </a: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smtClean="0"/>
              <a:t>produced manufactured goods so Europe could send to their </a:t>
            </a:r>
            <a:r>
              <a:rPr lang="en-US" sz="2400" b="1" u="sng" dirty="0" smtClean="0"/>
              <a:t>colonial markets </a:t>
            </a:r>
            <a:r>
              <a:rPr lang="en-US" sz="2400" dirty="0" smtClean="0"/>
              <a:t>and take away all the </a:t>
            </a:r>
            <a:r>
              <a:rPr lang="en-US" sz="2400" b="1" u="sng" dirty="0" smtClean="0"/>
              <a:t>raw materials</a:t>
            </a:r>
            <a:r>
              <a:rPr lang="en-US" sz="2400" dirty="0" smtClean="0"/>
              <a:t> back to the Mother Country – sound familiar?  This used to be what?  (Hint…starts with an “M”)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90663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Linking the Industrial Revolution, Nationalism, and Imperialism together!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676400"/>
            <a:ext cx="6553200" cy="3886200"/>
          </a:xfrm>
        </p:spPr>
        <p:txBody>
          <a:bodyPr>
            <a:normAutofit lnSpcReduction="10000"/>
          </a:bodyPr>
          <a:lstStyle/>
          <a:p>
            <a:r>
              <a:rPr lang="en-US" sz="3200" dirty="0">
                <a:solidFill>
                  <a:schemeClr val="accent5">
                    <a:lumMod val="50000"/>
                  </a:schemeClr>
                </a:solidFill>
              </a:rPr>
              <a:t>Industrial Revolution </a:t>
            </a:r>
            <a:r>
              <a:rPr lang="en-US" sz="2800" dirty="0"/>
              <a:t>flooding colonial markets with goods disrupted the </a:t>
            </a:r>
            <a:r>
              <a:rPr lang="en-US" sz="2800" b="1" u="sng" dirty="0"/>
              <a:t>traditional</a:t>
            </a:r>
            <a:r>
              <a:rPr lang="en-US" sz="2800" b="1" dirty="0"/>
              <a:t> </a:t>
            </a:r>
            <a:r>
              <a:rPr lang="en-US" sz="2800" b="1" u="sng" dirty="0"/>
              <a:t>industries </a:t>
            </a:r>
            <a:r>
              <a:rPr lang="en-US" sz="2800" dirty="0"/>
              <a:t>of the colonies…just like it killed the </a:t>
            </a:r>
            <a:r>
              <a:rPr lang="en-US" sz="2800" b="1" u="sng" dirty="0"/>
              <a:t>Cottage</a:t>
            </a:r>
            <a:r>
              <a:rPr lang="en-US" sz="2800" dirty="0"/>
              <a:t> </a:t>
            </a:r>
            <a:r>
              <a:rPr lang="en-US" sz="2800" b="1" u="sng" dirty="0"/>
              <a:t>Industries</a:t>
            </a:r>
            <a:r>
              <a:rPr lang="en-US" sz="2800" dirty="0"/>
              <a:t> in Europe!</a:t>
            </a:r>
          </a:p>
          <a:p>
            <a:r>
              <a:rPr lang="en-US" sz="3200" dirty="0">
                <a:solidFill>
                  <a:schemeClr val="accent5">
                    <a:lumMod val="50000"/>
                  </a:schemeClr>
                </a:solidFill>
              </a:rPr>
              <a:t>Result</a:t>
            </a:r>
            <a:r>
              <a:rPr lang="en-US" sz="2800" dirty="0"/>
              <a:t> – Imperialism: European countries extending their </a:t>
            </a:r>
            <a:r>
              <a:rPr lang="en-US" sz="2800" dirty="0">
                <a:solidFill>
                  <a:srgbClr val="C00000"/>
                </a:solidFill>
              </a:rPr>
              <a:t>power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/>
              <a:t>by the taking and controlling of other territories (</a:t>
            </a:r>
            <a:r>
              <a:rPr lang="en-US" sz="2800" dirty="0">
                <a:solidFill>
                  <a:srgbClr val="C00000"/>
                </a:solidFill>
              </a:rPr>
              <a:t>land</a:t>
            </a:r>
            <a:r>
              <a:rPr lang="en-US" sz="2800" dirty="0"/>
              <a:t>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2439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Forms of Imperialism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533400"/>
            <a:ext cx="8610600" cy="4800600"/>
          </a:xfrm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Colonies</a:t>
            </a:r>
          </a:p>
          <a:p>
            <a:pPr lvl="1"/>
            <a:r>
              <a:rPr lang="en-US" sz="2400" b="1" u="sng" dirty="0" smtClean="0"/>
              <a:t>A country or territory governed internally  by a foreign power  </a:t>
            </a:r>
            <a:r>
              <a:rPr lang="en-US" sz="2400" u="sng" dirty="0" smtClean="0"/>
              <a:t/>
            </a:r>
            <a:br>
              <a:rPr lang="en-US" sz="2400" u="sng" dirty="0" smtClean="0"/>
            </a:br>
            <a:r>
              <a:rPr lang="en-US" sz="2400" dirty="0" smtClean="0"/>
              <a:t>(example: </a:t>
            </a:r>
            <a:r>
              <a:rPr lang="en-US" sz="2400" b="1" u="sng" dirty="0" smtClean="0"/>
              <a:t>India, colony of Great Britain</a:t>
            </a:r>
            <a:r>
              <a:rPr lang="en-US" sz="2400" dirty="0" smtClean="0"/>
              <a:t>)</a:t>
            </a:r>
          </a:p>
          <a:p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Protectorates</a:t>
            </a:r>
          </a:p>
          <a:p>
            <a:pPr lvl="1"/>
            <a:r>
              <a:rPr lang="en-US" sz="2400" b="1" u="sng" dirty="0" smtClean="0"/>
              <a:t>A country or territory with its own internal government but under the control of an outside power</a:t>
            </a:r>
            <a:br>
              <a:rPr lang="en-US" sz="2400" b="1" u="sng" dirty="0" smtClean="0"/>
            </a:br>
            <a:r>
              <a:rPr lang="en-US" sz="2400" dirty="0" smtClean="0"/>
              <a:t>(example: </a:t>
            </a:r>
            <a:r>
              <a:rPr lang="en-US" sz="2400" b="1" u="sng" dirty="0" smtClean="0"/>
              <a:t>British Nigeria in Africa</a:t>
            </a:r>
            <a:r>
              <a:rPr lang="en-US" sz="2400" dirty="0" smtClean="0"/>
              <a:t>)</a:t>
            </a:r>
          </a:p>
          <a:p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Spheres of Influence</a:t>
            </a:r>
          </a:p>
          <a:p>
            <a:pPr lvl="1"/>
            <a:r>
              <a:rPr lang="en-US" sz="2400" b="1" u="sng" dirty="0" smtClean="0"/>
              <a:t>An area in which an outside powers claim exclusive investment or trading privileges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(ex. </a:t>
            </a:r>
            <a:r>
              <a:rPr lang="en-US" sz="2400" b="1" u="sng" dirty="0" smtClean="0"/>
              <a:t>CHINA, SUEZ CANAL</a:t>
            </a:r>
            <a:r>
              <a:rPr lang="en-US" sz="2400" dirty="0" smtClean="0"/>
              <a:t>)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Imperialism in Africa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5257800" cy="4830763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b="1" u="sng" dirty="0" smtClean="0"/>
              <a:t>European domination</a:t>
            </a:r>
          </a:p>
          <a:p>
            <a:pPr lvl="1"/>
            <a:r>
              <a:rPr lang="en-US" sz="2800" u="sng" dirty="0" smtClean="0"/>
              <a:t>Viewed Africans as unable to handle the complex business of running on a country</a:t>
            </a:r>
            <a:r>
              <a:rPr lang="en-US" sz="2800" dirty="0" smtClean="0"/>
              <a:t>. </a:t>
            </a:r>
          </a:p>
          <a:p>
            <a:pPr lvl="1"/>
            <a:r>
              <a:rPr lang="en-US" sz="2800" u="sng" dirty="0" smtClean="0"/>
              <a:t>“</a:t>
            </a:r>
            <a:r>
              <a:rPr lang="en-US" sz="2800" u="sng" dirty="0" smtClean="0">
                <a:solidFill>
                  <a:srgbClr val="C00000"/>
                </a:solidFill>
              </a:rPr>
              <a:t>The White Man’s Burden</a:t>
            </a:r>
            <a:r>
              <a:rPr lang="en-US" sz="2800" u="sng" dirty="0" smtClean="0"/>
              <a:t>” – Europeans had a Christian duty to “civilize” the barbarians of Africa</a:t>
            </a:r>
          </a:p>
          <a:p>
            <a:pPr lvl="1"/>
            <a:r>
              <a:rPr lang="en-US" sz="2800" u="sng" dirty="0" smtClean="0"/>
              <a:t>Africans rebelled against foreign rule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533400"/>
            <a:ext cx="3135224" cy="3276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/>
          <a:lstStyle/>
          <a:p>
            <a:r>
              <a:rPr lang="en-US" dirty="0"/>
              <a:t>Imperialism in Africa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38200"/>
            <a:ext cx="8382000" cy="4267200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 startAt="2"/>
            </a:pPr>
            <a:r>
              <a:rPr lang="en-US" sz="2800" b="1" u="sng" dirty="0"/>
              <a:t>Christian missionary efforts</a:t>
            </a:r>
          </a:p>
          <a:p>
            <a:pPr lvl="1"/>
            <a:r>
              <a:rPr lang="en-US" sz="2600" b="1" u="sng" dirty="0"/>
              <a:t>Tried to convert natives to Christianity</a:t>
            </a:r>
          </a:p>
          <a:p>
            <a:pPr lvl="1"/>
            <a:r>
              <a:rPr lang="en-US" sz="2600" b="1" u="sng" dirty="0"/>
              <a:t>Saw native religions as barbarian</a:t>
            </a:r>
          </a:p>
          <a:p>
            <a:pPr lvl="1"/>
            <a:r>
              <a:rPr lang="en-US" sz="2600" b="1" u="sng" dirty="0"/>
              <a:t>African home to multiple religions, including Islam</a:t>
            </a:r>
          </a:p>
          <a:p>
            <a:pPr marL="457200" indent="-457200">
              <a:buFont typeface="+mj-lt"/>
              <a:buAutoNum type="arabicPeriod" startAt="3"/>
            </a:pPr>
            <a:r>
              <a:rPr lang="en-US" sz="2400" b="1" u="sng" dirty="0" smtClean="0">
                <a:solidFill>
                  <a:schemeClr val="accent5">
                    <a:lumMod val="75000"/>
                  </a:schemeClr>
                </a:solidFill>
              </a:rPr>
              <a:t>The SUEZ CANAL </a:t>
            </a:r>
            <a:r>
              <a:rPr lang="en-US" sz="2400" dirty="0" smtClean="0"/>
              <a:t>– </a:t>
            </a:r>
            <a:r>
              <a:rPr lang="en-US" sz="2400" b="1" u="sng" dirty="0" smtClean="0"/>
              <a:t>built with French money, using Egyptian labor, it became vital to British trade as a “short cut” from England to their prized colony – India!  (Mediterranean to the Red Sea)</a:t>
            </a:r>
          </a:p>
          <a:p>
            <a:pPr marL="457200" indent="-457200">
              <a:buFont typeface="+mj-lt"/>
              <a:buAutoNum type="arabicPeriod" startAt="4"/>
            </a:pPr>
            <a:r>
              <a:rPr lang="en-US" sz="2400" b="1" u="sng" dirty="0" smtClean="0"/>
              <a:t>When Egypt hit poor economic times, Britain occupied Egypt and took financial control of the canal in 1882</a:t>
            </a:r>
            <a:endParaRPr lang="en-US" sz="2400" b="1" u="sng" dirty="0"/>
          </a:p>
        </p:txBody>
      </p:sp>
    </p:spTree>
    <p:extLst>
      <p:ext uri="{BB962C8B-B14F-4D97-AF65-F5344CB8AC3E}">
        <p14:creationId xmlns:p14="http://schemas.microsoft.com/office/powerpoint/2010/main" val="868976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28600"/>
            <a:ext cx="8229600" cy="55165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 smtClean="0"/>
              <a:t>Imperialism in Asia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u="sng" dirty="0" smtClean="0"/>
              <a:t>Spheres of Influence in China – Britain, the US, Germany, etc. all had </a:t>
            </a:r>
            <a:r>
              <a:rPr lang="en-US" sz="2400" b="1" u="sng" dirty="0" smtClean="0">
                <a:solidFill>
                  <a:schemeClr val="accent5">
                    <a:lumMod val="75000"/>
                  </a:schemeClr>
                </a:solidFill>
              </a:rPr>
              <a:t>exclusive trading rights </a:t>
            </a:r>
            <a:r>
              <a:rPr lang="en-US" sz="2400" b="1" u="sng" dirty="0" smtClean="0"/>
              <a:t>inside China.  </a:t>
            </a:r>
            <a:br>
              <a:rPr lang="en-US" sz="2400" b="1" u="sng" dirty="0" smtClean="0"/>
            </a:br>
            <a:r>
              <a:rPr lang="en-US" sz="2400" b="1" u="sng" dirty="0" smtClean="0"/>
              <a:t>China had no say in this!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u="sng" dirty="0" smtClean="0"/>
              <a:t>East India Company’s domination of Indian states</a:t>
            </a:r>
          </a:p>
          <a:p>
            <a:pPr lvl="1"/>
            <a:r>
              <a:rPr lang="en-US" sz="2400" b="1" u="sng" dirty="0" smtClean="0"/>
              <a:t>Used India as a major supplier of raw materials for the industrial revolution</a:t>
            </a:r>
          </a:p>
          <a:p>
            <a:pPr lvl="1"/>
            <a:r>
              <a:rPr lang="en-US" sz="2400" b="1" u="sng" dirty="0" smtClean="0"/>
              <a:t>India </a:t>
            </a:r>
            <a:r>
              <a:rPr lang="en-US" sz="2400" b="1" u="sng" dirty="0" smtClean="0">
                <a:solidFill>
                  <a:schemeClr val="accent5">
                    <a:lumMod val="75000"/>
                  </a:schemeClr>
                </a:solidFill>
              </a:rPr>
              <a:t>had to buy </a:t>
            </a:r>
            <a:r>
              <a:rPr lang="en-US" sz="2400" b="1" u="sng" dirty="0" smtClean="0"/>
              <a:t>British goods, competition with British goods was prohibited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u="sng" dirty="0" smtClean="0"/>
              <a:t>America’s opening of Japan to trade by </a:t>
            </a:r>
            <a:r>
              <a:rPr lang="en-US" sz="2400" b="1" u="sng" dirty="0" smtClean="0">
                <a:solidFill>
                  <a:schemeClr val="accent5">
                    <a:lumMod val="75000"/>
                  </a:schemeClr>
                </a:solidFill>
              </a:rPr>
              <a:t>threat of force</a:t>
            </a:r>
            <a:r>
              <a:rPr lang="en-US" sz="2400" b="1" u="sng" dirty="0" smtClean="0"/>
              <a:t> (</a:t>
            </a:r>
            <a:r>
              <a:rPr lang="en-US" sz="2400" b="1" u="sng" dirty="0" smtClean="0">
                <a:solidFill>
                  <a:schemeClr val="accent5">
                    <a:lumMod val="75000"/>
                  </a:schemeClr>
                </a:solidFill>
              </a:rPr>
              <a:t>Gunboat Diplomacy</a:t>
            </a:r>
            <a:r>
              <a:rPr lang="en-US" sz="2400" b="1" u="sng" dirty="0" smtClean="0"/>
              <a:t>) – Japan greatly resented this and </a:t>
            </a:r>
            <a:br>
              <a:rPr lang="en-US" sz="2400" b="1" u="sng" dirty="0" smtClean="0"/>
            </a:br>
            <a:r>
              <a:rPr lang="en-US" sz="2400" b="1" u="sng" dirty="0" smtClean="0"/>
              <a:t>later modernized their military (navy) as a result!  (Foreshadow…WWII)</a:t>
            </a:r>
            <a:endParaRPr lang="en-US" sz="2400" b="1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Responses of colonized peoples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76800"/>
          </a:xfrm>
        </p:spPr>
        <p:txBody>
          <a:bodyPr>
            <a:normAutofit fontScale="92500" lnSpcReduction="20000"/>
          </a:bodyPr>
          <a:lstStyle/>
          <a:p>
            <a:r>
              <a:rPr lang="en-US" sz="2800" b="1" u="sng" dirty="0" smtClean="0"/>
              <a:t>Armed conflicts versus Intellectual Movements</a:t>
            </a:r>
          </a:p>
          <a:p>
            <a:pPr lvl="1"/>
            <a:r>
              <a:rPr lang="en-US" sz="2800" b="1" u="sng" dirty="0" smtClean="0">
                <a:solidFill>
                  <a:schemeClr val="accent5">
                    <a:lumMod val="75000"/>
                  </a:schemeClr>
                </a:solidFill>
              </a:rPr>
              <a:t>Events leading to the Boxer Rebellion in China:</a:t>
            </a:r>
          </a:p>
          <a:p>
            <a:pPr marL="1146175" lvl="2" indent="-514350">
              <a:buFont typeface="+mj-lt"/>
              <a:buAutoNum type="arabicPeriod"/>
            </a:pPr>
            <a:r>
              <a:rPr lang="en-US" sz="2800" b="1" u="sng" dirty="0" smtClean="0"/>
              <a:t>Poor peasants and workers who resented the special privileges granted to foreigners</a:t>
            </a:r>
          </a:p>
          <a:p>
            <a:pPr marL="1146175" lvl="2" indent="-514350">
              <a:buFont typeface="+mj-lt"/>
              <a:buAutoNum type="arabicPeriod"/>
            </a:pPr>
            <a:r>
              <a:rPr lang="en-US" sz="2800" b="1" u="sng" dirty="0" smtClean="0"/>
              <a:t>Hated Chinese Christians who adopted a foreign faith</a:t>
            </a:r>
          </a:p>
          <a:p>
            <a:pPr marL="1146175" lvl="2" indent="-514350">
              <a:buFont typeface="+mj-lt"/>
              <a:buAutoNum type="arabicPeriod"/>
            </a:pPr>
            <a:r>
              <a:rPr lang="en-US" sz="2800" b="1" u="sng" dirty="0" smtClean="0"/>
              <a:t>Fought against the Empress to protest foreign influence in Chinese affairs</a:t>
            </a:r>
          </a:p>
          <a:p>
            <a:r>
              <a:rPr lang="en-US" sz="2800" b="1" u="sng" dirty="0" smtClean="0"/>
              <a:t>Rise of Nationalism among the “natives” to take back their countries! (Intellectual movement)</a:t>
            </a:r>
          </a:p>
          <a:p>
            <a:pPr lvl="1"/>
            <a:r>
              <a:rPr lang="en-US" sz="2800" b="1" u="sng" dirty="0" smtClean="0">
                <a:solidFill>
                  <a:schemeClr val="accent5">
                    <a:lumMod val="50000"/>
                  </a:schemeClr>
                </a:solidFill>
              </a:rPr>
              <a:t>Indian Nationalist Party </a:t>
            </a:r>
            <a:r>
              <a:rPr lang="en-US" sz="2800" b="1" u="sng" dirty="0" smtClean="0"/>
              <a:t>founded in the mid-1800’s</a:t>
            </a:r>
          </a:p>
          <a:p>
            <a:pPr lvl="1">
              <a:buNone/>
            </a:pPr>
            <a:endParaRPr lang="en-US" b="1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ir">
  <a:themeElements>
    <a:clrScheme name="Air">
      <a:dk1>
        <a:sysClr val="windowText" lastClr="000000"/>
      </a:dk1>
      <a:lt1>
        <a:sysClr val="window" lastClr="FFFFFF"/>
      </a:lt1>
      <a:dk2>
        <a:srgbClr val="17375D"/>
      </a:dk2>
      <a:lt2>
        <a:srgbClr val="BEDBFE"/>
      </a:lt2>
      <a:accent1>
        <a:srgbClr val="686F3A"/>
      </a:accent1>
      <a:accent2>
        <a:srgbClr val="165996"/>
      </a:accent2>
      <a:accent3>
        <a:srgbClr val="7276A0"/>
      </a:accent3>
      <a:accent4>
        <a:srgbClr val="7DB434"/>
      </a:accent4>
      <a:accent5>
        <a:srgbClr val="D28300"/>
      </a:accent5>
      <a:accent6>
        <a:srgbClr val="2B62CB"/>
      </a:accent6>
      <a:hlink>
        <a:srgbClr val="B58900"/>
      </a:hlink>
      <a:folHlink>
        <a:srgbClr val="B55C39"/>
      </a:folHlink>
    </a:clrScheme>
    <a:fontScheme name="Air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i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200000"/>
              </a:schemeClr>
            </a:gs>
            <a:gs pos="35000">
              <a:schemeClr val="phClr">
                <a:tint val="50000"/>
                <a:satMod val="250000"/>
              </a:schemeClr>
            </a:gs>
            <a:gs pos="100000">
              <a:schemeClr val="phClr">
                <a:tint val="40000"/>
                <a:satMod val="350000"/>
              </a:schemeClr>
            </a:gs>
          </a:gsLst>
          <a:lin ang="87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50000"/>
                <a:satMod val="110000"/>
              </a:schemeClr>
              <a:schemeClr val="phClr">
                <a:tint val="70000"/>
                <a:satMod val="150000"/>
              </a:schemeClr>
            </a:duotone>
          </a:blip>
          <a:tile tx="0" ty="0" sx="35000" sy="35000" flip="none" algn="tl"/>
        </a:blipFill>
      </a:fillStyleLst>
      <a:lnStyleLst>
        <a:ln w="9525" cap="flat" cmpd="sng" algn="ctr">
          <a:solidFill>
            <a:schemeClr val="phClr">
              <a:shade val="95000"/>
              <a:satMod val="115000"/>
            </a:schemeClr>
          </a:solidFill>
          <a:prstDash val="solid"/>
        </a:ln>
        <a:ln w="12700" cap="flat" cmpd="sng" algn="ctr">
          <a:solidFill>
            <a:schemeClr val="phClr">
              <a:shade val="90000"/>
              <a:satMod val="115000"/>
            </a:schemeClr>
          </a:solidFill>
          <a:prstDash val="solid"/>
        </a:ln>
        <a:ln w="19050" cap="flat" cmpd="sng" algn="ctr">
          <a:solidFill>
            <a:schemeClr val="phClr">
              <a:shade val="80000"/>
              <a:satMod val="110000"/>
            </a:schemeClr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63500" dist="25400" dir="5400000" rotWithShape="0">
              <a:srgbClr val="FFFFFF">
                <a:alpha val="50000"/>
              </a:srgbClr>
            </a:outerShdw>
            <a:reflection blurRad="63500" stA="20000" endPos="15000" dist="12700" dir="5400000" sy="-100000" rotWithShape="0"/>
          </a:effectLst>
        </a:effectStyle>
        <a:effectStyle>
          <a:effectLst>
            <a:reflection blurRad="127000" stA="25000" endPos="20000" dist="38100" dir="5400000" sy="-100000" rotWithShape="0"/>
          </a:effectLst>
          <a:scene3d>
            <a:camera prst="orthographicFront">
              <a:rot lat="0" lon="0" rev="0"/>
            </a:camera>
            <a:lightRig rig="balanced" dir="b">
              <a:rot lat="0" lon="0" rev="2700000"/>
            </a:lightRig>
          </a:scene3d>
          <a:sp3d>
            <a:bevelT w="381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/>
            </a:gs>
            <a:gs pos="52000">
              <a:srgbClr val="D8D8D8"/>
            </a:gs>
            <a:gs pos="100000">
              <a:schemeClr val="phClr">
                <a:lumMod val="25000"/>
              </a:schemeClr>
            </a:gs>
          </a:gsLst>
          <a:path path="circle">
            <a:fillToRect t="-80000" r="80000" b="180000"/>
          </a:path>
        </a:gradFill>
        <a:gradFill rotWithShape="1">
          <a:gsLst>
            <a:gs pos="0">
              <a:schemeClr val="accent5"/>
            </a:gs>
            <a:gs pos="52000">
              <a:srgbClr val="D8D8D8"/>
            </a:gs>
            <a:gs pos="100000">
              <a:schemeClr val="phClr">
                <a:lumMod val="25000"/>
              </a:schemeClr>
            </a:gs>
          </a:gsLst>
          <a:path path="circle">
            <a:fillToRect t="-80000" r="80000" b="18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Air</Template>
  <TotalTime>537</TotalTime>
  <Words>382</Words>
  <Application>Microsoft Office PowerPoint</Application>
  <PresentationFormat>On-screen Show (4:3)</PresentationFormat>
  <Paragraphs>41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Air</vt:lpstr>
      <vt:lpstr>Imperialism</vt:lpstr>
      <vt:lpstr>Linking the Industrial Revolution, Nationalism, and Imperialism together!</vt:lpstr>
      <vt:lpstr>Linking the Industrial Revolution, Nationalism, and Imperialism together!</vt:lpstr>
      <vt:lpstr>Forms of Imperialism</vt:lpstr>
      <vt:lpstr>Imperialism in Africa</vt:lpstr>
      <vt:lpstr>Imperialism in Africa</vt:lpstr>
      <vt:lpstr>PowerPoint Presentation</vt:lpstr>
      <vt:lpstr>Responses of colonized peoples</vt:lpstr>
    </vt:vector>
  </TitlesOfParts>
  <Company>PWCS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Imperialism</dc:title>
  <dc:creator>PWCS</dc:creator>
  <cp:lastModifiedBy>Troy Clark</cp:lastModifiedBy>
  <cp:revision>20</cp:revision>
  <dcterms:created xsi:type="dcterms:W3CDTF">2012-01-19T12:07:01Z</dcterms:created>
  <dcterms:modified xsi:type="dcterms:W3CDTF">2016-02-09T12:22:24Z</dcterms:modified>
</cp:coreProperties>
</file>