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1" r:id="rId3"/>
    <p:sldId id="262" r:id="rId4"/>
    <p:sldId id="263" r:id="rId5"/>
    <p:sldId id="275" r:id="rId6"/>
    <p:sldId id="264" r:id="rId7"/>
    <p:sldId id="277" r:id="rId8"/>
    <p:sldId id="278" r:id="rId9"/>
    <p:sldId id="274" r:id="rId10"/>
    <p:sldId id="268" r:id="rId11"/>
    <p:sldId id="269" r:id="rId12"/>
    <p:sldId id="27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1854" y="-6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1EFB1A-A7D9-42DD-8CE2-18FD6397F29A}" type="datetimeFigureOut">
              <a:rPr lang="en-US" smtClean="0"/>
              <a:pPr/>
              <a:t>8/26/2015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7143EE-B7FF-4F24-9A39-02AB2C74443F}" type="slidenum">
              <a:rPr lang="en-US" smtClean="0"/>
              <a:pPr/>
              <a:t>‹#›</a:t>
            </a:fld>
            <a:endParaRPr lang="en-US"/>
          </a:p>
        </p:txBody>
      </p:sp>
    </p:spTree>
    <p:extLst>
      <p:ext uri="{BB962C8B-B14F-4D97-AF65-F5344CB8AC3E}">
        <p14:creationId xmlns="" xmlns:p14="http://schemas.microsoft.com/office/powerpoint/2010/main" val="2087179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F27E108-7FE7-4C63-9CDD-011A6D6EF447}" type="datetimeFigureOut">
              <a:rPr lang="en-US" smtClean="0"/>
              <a:pPr/>
              <a:t>8/26/2015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6E29FDF-B84C-4260-ADC1-6DBFAE7F5BF3}"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27E108-7FE7-4C63-9CDD-011A6D6EF447}"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9FDF-B84C-4260-ADC1-6DBFAE7F5B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27E108-7FE7-4C63-9CDD-011A6D6EF447}"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9FDF-B84C-4260-ADC1-6DBFAE7F5B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27E108-7FE7-4C63-9CDD-011A6D6EF447}"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9FDF-B84C-4260-ADC1-6DBFAE7F5B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27E108-7FE7-4C63-9CDD-011A6D6EF447}"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6E29FDF-B84C-4260-ADC1-6DBFAE7F5B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27E108-7FE7-4C63-9CDD-011A6D6EF447}" type="datetimeFigureOut">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29FDF-B84C-4260-ADC1-6DBFAE7F5B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27E108-7FE7-4C63-9CDD-011A6D6EF447}" type="datetimeFigureOut">
              <a:rPr lang="en-US" smtClean="0"/>
              <a:pPr/>
              <a:t>8/26/2015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E29FDF-B84C-4260-ADC1-6DBFAE7F5B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27E108-7FE7-4C63-9CDD-011A6D6EF447}" type="datetimeFigureOut">
              <a:rPr lang="en-US" smtClean="0"/>
              <a:pPr/>
              <a:t>8/26/2015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E29FDF-B84C-4260-ADC1-6DBFAE7F5B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27E108-7FE7-4C63-9CDD-011A6D6EF447}" type="datetimeFigureOut">
              <a:rPr lang="en-US" smtClean="0"/>
              <a:pPr/>
              <a:t>8/26/2015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E29FDF-B84C-4260-ADC1-6DBFAE7F5B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27E108-7FE7-4C63-9CDD-011A6D6EF447}" type="datetimeFigureOut">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29FDF-B84C-4260-ADC1-6DBFAE7F5B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27E108-7FE7-4C63-9CDD-011A6D6EF447}" type="datetimeFigureOut">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29FDF-B84C-4260-ADC1-6DBFAE7F5B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F27E108-7FE7-4C63-9CDD-011A6D6EF447}" type="datetimeFigureOut">
              <a:rPr lang="en-US" smtClean="0"/>
              <a:pPr/>
              <a:t>8/26/2015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6E29FDF-B84C-4260-ADC1-6DBFAE7F5BF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Major States &amp; Empires in 1500</a:t>
            </a:r>
            <a:endParaRPr lang="en-US" dirty="0"/>
          </a:p>
        </p:txBody>
      </p:sp>
      <p:sp>
        <p:nvSpPr>
          <p:cNvPr id="3" name="Subtitle 2"/>
          <p:cNvSpPr>
            <a:spLocks noGrp="1"/>
          </p:cNvSpPr>
          <p:nvPr>
            <p:ph type="subTitle" idx="1"/>
          </p:nvPr>
        </p:nvSpPr>
        <p:spPr>
          <a:xfrm>
            <a:off x="1143000" y="3886200"/>
            <a:ext cx="6934200" cy="1752600"/>
          </a:xfrm>
        </p:spPr>
        <p:txBody>
          <a:bodyPr/>
          <a:lstStyle/>
          <a:p>
            <a:r>
              <a:rPr lang="en-US" dirty="0" smtClean="0"/>
              <a:t>WHII.2a and 5a, b, c</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China</a:t>
            </a:r>
            <a:endParaRPr lang="en-US" dirty="0"/>
          </a:p>
        </p:txBody>
      </p:sp>
      <p:sp>
        <p:nvSpPr>
          <p:cNvPr id="6" name="Content Placeholder 5"/>
          <p:cNvSpPr>
            <a:spLocks noGrp="1"/>
          </p:cNvSpPr>
          <p:nvPr>
            <p:ph sz="half" idx="1"/>
          </p:nvPr>
        </p:nvSpPr>
        <p:spPr>
          <a:xfrm>
            <a:off x="0" y="1066800"/>
            <a:ext cx="5000625" cy="5410200"/>
          </a:xfrm>
        </p:spPr>
        <p:txBody>
          <a:bodyPr>
            <a:normAutofit/>
          </a:bodyPr>
          <a:lstStyle/>
          <a:p>
            <a:r>
              <a:rPr lang="en-US" dirty="0" smtClean="0"/>
              <a:t>Location: </a:t>
            </a:r>
            <a:r>
              <a:rPr lang="en-US" dirty="0" smtClean="0">
                <a:solidFill>
                  <a:schemeClr val="accent1">
                    <a:lumMod val="60000"/>
                    <a:lumOff val="40000"/>
                  </a:schemeClr>
                </a:solidFill>
              </a:rPr>
              <a:t>East Asia</a:t>
            </a:r>
          </a:p>
          <a:p>
            <a:r>
              <a:rPr lang="en-US" dirty="0" smtClean="0"/>
              <a:t>Governed by: </a:t>
            </a:r>
            <a:r>
              <a:rPr lang="en-US" dirty="0" smtClean="0">
                <a:solidFill>
                  <a:schemeClr val="accent1">
                    <a:lumMod val="60000"/>
                    <a:lumOff val="40000"/>
                  </a:schemeClr>
                </a:solidFill>
              </a:rPr>
              <a:t>Imperial policies</a:t>
            </a:r>
          </a:p>
          <a:p>
            <a:r>
              <a:rPr lang="en-US" dirty="0" smtClean="0"/>
              <a:t>Created: </a:t>
            </a:r>
            <a:r>
              <a:rPr lang="en-US" dirty="0" smtClean="0">
                <a:solidFill>
                  <a:schemeClr val="accent1">
                    <a:lumMod val="60000"/>
                    <a:lumOff val="40000"/>
                  </a:schemeClr>
                </a:solidFill>
              </a:rPr>
              <a:t>Foreign Enclaves </a:t>
            </a:r>
            <a:r>
              <a:rPr lang="en-US" dirty="0" smtClean="0"/>
              <a:t>(specific locations for trade)</a:t>
            </a:r>
          </a:p>
          <a:p>
            <a:pPr lvl="1"/>
            <a:r>
              <a:rPr lang="en-US" dirty="0" smtClean="0">
                <a:solidFill>
                  <a:schemeClr val="accent1">
                    <a:lumMod val="60000"/>
                    <a:lumOff val="40000"/>
                  </a:schemeClr>
                </a:solidFill>
              </a:rPr>
              <a:t>GOAL: to limit foreign influence!</a:t>
            </a:r>
          </a:p>
          <a:p>
            <a:r>
              <a:rPr lang="en-US" dirty="0" smtClean="0"/>
              <a:t>Trade Route: </a:t>
            </a:r>
            <a:r>
              <a:rPr lang="en-US" dirty="0" smtClean="0">
                <a:solidFill>
                  <a:schemeClr val="accent1">
                    <a:lumMod val="60000"/>
                    <a:lumOff val="40000"/>
                  </a:schemeClr>
                </a:solidFill>
              </a:rPr>
              <a:t>Silk Road</a:t>
            </a:r>
          </a:p>
          <a:p>
            <a:r>
              <a:rPr lang="en-US" dirty="0" smtClean="0"/>
              <a:t>Trade Goods: </a:t>
            </a:r>
            <a:r>
              <a:rPr lang="en-US" dirty="0" smtClean="0">
                <a:solidFill>
                  <a:schemeClr val="accent1">
                    <a:lumMod val="60000"/>
                    <a:lumOff val="40000"/>
                  </a:schemeClr>
                </a:solidFill>
              </a:rPr>
              <a:t>paper, compass, silk, porcelain, tea</a:t>
            </a:r>
          </a:p>
          <a:p>
            <a:r>
              <a:rPr lang="en-US" dirty="0" smtClean="0"/>
              <a:t>Result: </a:t>
            </a:r>
            <a:r>
              <a:rPr lang="en-US" dirty="0" smtClean="0">
                <a:solidFill>
                  <a:schemeClr val="accent1">
                    <a:lumMod val="60000"/>
                    <a:lumOff val="40000"/>
                  </a:schemeClr>
                </a:solidFill>
              </a:rPr>
              <a:t>increased European demand for Chinese goods!</a:t>
            </a:r>
          </a:p>
          <a:p>
            <a:endParaRPr lang="en-US" dirty="0"/>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76800" y="3657600"/>
            <a:ext cx="4143375" cy="2857500"/>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passion4japan.net/japan/japan_files/japan-map.004-001.jpg"/>
          <p:cNvPicPr>
            <a:picLocks noChangeAspect="1" noChangeArrowheads="1"/>
          </p:cNvPicPr>
          <p:nvPr/>
        </p:nvPicPr>
        <p:blipFill>
          <a:blip r:embed="rId2" cstate="print">
            <a:lum contrast="-17000"/>
          </a:blip>
          <a:srcRect/>
          <a:stretch>
            <a:fillRect/>
          </a:stretch>
        </p:blipFill>
        <p:spPr bwMode="auto">
          <a:xfrm>
            <a:off x="5410200" y="533400"/>
            <a:ext cx="3352800" cy="5396631"/>
          </a:xfrm>
          <a:prstGeom prst="rect">
            <a:avLst/>
          </a:prstGeom>
          <a:noFill/>
        </p:spPr>
      </p:pic>
      <p:sp>
        <p:nvSpPr>
          <p:cNvPr id="2" name="Title 1"/>
          <p:cNvSpPr>
            <a:spLocks noGrp="1"/>
          </p:cNvSpPr>
          <p:nvPr>
            <p:ph type="title"/>
          </p:nvPr>
        </p:nvSpPr>
        <p:spPr>
          <a:xfrm>
            <a:off x="457200" y="274638"/>
            <a:ext cx="3276600" cy="1143000"/>
          </a:xfrm>
        </p:spPr>
        <p:txBody>
          <a:bodyPr/>
          <a:lstStyle/>
          <a:p>
            <a:r>
              <a:rPr lang="en-US" dirty="0" smtClean="0"/>
              <a:t>Japan</a:t>
            </a:r>
            <a:endParaRPr lang="en-US" dirty="0"/>
          </a:p>
        </p:txBody>
      </p:sp>
      <p:sp>
        <p:nvSpPr>
          <p:cNvPr id="3" name="Content Placeholder 2"/>
          <p:cNvSpPr>
            <a:spLocks noGrp="1"/>
          </p:cNvSpPr>
          <p:nvPr>
            <p:ph sz="half" idx="1"/>
          </p:nvPr>
        </p:nvSpPr>
        <p:spPr>
          <a:xfrm>
            <a:off x="0" y="1600200"/>
            <a:ext cx="5029200" cy="5257800"/>
          </a:xfrm>
        </p:spPr>
        <p:txBody>
          <a:bodyPr>
            <a:normAutofit/>
          </a:bodyPr>
          <a:lstStyle/>
          <a:p>
            <a:r>
              <a:rPr lang="en-US" sz="3200" b="1" dirty="0" smtClean="0"/>
              <a:t>Location: </a:t>
            </a:r>
            <a:r>
              <a:rPr lang="en-US" sz="3200" b="1" dirty="0" smtClean="0">
                <a:solidFill>
                  <a:schemeClr val="accent1">
                    <a:lumMod val="60000"/>
                    <a:lumOff val="40000"/>
                  </a:schemeClr>
                </a:solidFill>
              </a:rPr>
              <a:t>East Asia</a:t>
            </a:r>
          </a:p>
          <a:p>
            <a:r>
              <a:rPr lang="en-US" sz="3200" b="1" dirty="0" smtClean="0"/>
              <a:t>Controlled by: </a:t>
            </a:r>
            <a:r>
              <a:rPr lang="en-US" sz="3200" b="1" dirty="0" smtClean="0">
                <a:solidFill>
                  <a:schemeClr val="accent1">
                    <a:lumMod val="60000"/>
                    <a:lumOff val="40000"/>
                  </a:schemeClr>
                </a:solidFill>
              </a:rPr>
              <a:t>Shogun</a:t>
            </a:r>
          </a:p>
          <a:p>
            <a:r>
              <a:rPr lang="en-US" sz="3200" b="1" dirty="0" smtClean="0"/>
              <a:t>Powerless </a:t>
            </a:r>
            <a:r>
              <a:rPr lang="en-US" sz="3200" b="1" dirty="0" smtClean="0">
                <a:solidFill>
                  <a:schemeClr val="accent1">
                    <a:lumMod val="60000"/>
                    <a:lumOff val="40000"/>
                  </a:schemeClr>
                </a:solidFill>
              </a:rPr>
              <a:t>Emperor</a:t>
            </a:r>
          </a:p>
          <a:p>
            <a:r>
              <a:rPr lang="en-US" sz="3200" b="1" dirty="0" smtClean="0"/>
              <a:t>Policy of </a:t>
            </a:r>
            <a:r>
              <a:rPr lang="en-US" sz="3200" b="1" dirty="0" smtClean="0">
                <a:solidFill>
                  <a:schemeClr val="accent1">
                    <a:lumMod val="60000"/>
                    <a:lumOff val="40000"/>
                  </a:schemeClr>
                </a:solidFill>
              </a:rPr>
              <a:t>isolationism</a:t>
            </a:r>
            <a:r>
              <a:rPr lang="en-US" sz="3200" b="1" dirty="0" smtClean="0"/>
              <a:t> (no trade with anyone)</a:t>
            </a:r>
          </a:p>
          <a:p>
            <a:pPr lvl="1"/>
            <a:r>
              <a:rPr lang="en-US" sz="3000" b="1" dirty="0" smtClean="0"/>
              <a:t>GOAL: to </a:t>
            </a:r>
            <a:r>
              <a:rPr lang="en-US" sz="3000" b="1" dirty="0" smtClean="0">
                <a:solidFill>
                  <a:schemeClr val="accent1">
                    <a:lumMod val="60000"/>
                    <a:lumOff val="40000"/>
                  </a:schemeClr>
                </a:solidFill>
              </a:rPr>
              <a:t>limit foreign influences</a:t>
            </a:r>
            <a:r>
              <a:rPr lang="en-US" sz="3000" b="1" dirty="0" smtClean="0"/>
              <a:t>.</a:t>
            </a:r>
            <a:endParaRPr lang="en-US" sz="3000" b="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Nations</a:t>
            </a:r>
            <a:endParaRPr lang="en-US" dirty="0"/>
          </a:p>
        </p:txBody>
      </p:sp>
      <p:sp>
        <p:nvSpPr>
          <p:cNvPr id="3" name="Content Placeholder 2"/>
          <p:cNvSpPr>
            <a:spLocks noGrp="1"/>
          </p:cNvSpPr>
          <p:nvPr>
            <p:ph sz="half" idx="1"/>
          </p:nvPr>
        </p:nvSpPr>
        <p:spPr/>
        <p:txBody>
          <a:bodyPr>
            <a:normAutofit fontScale="92500" lnSpcReduction="20000"/>
          </a:bodyPr>
          <a:lstStyle/>
          <a:p>
            <a:pPr marL="137160" indent="0">
              <a:buNone/>
            </a:pPr>
            <a:r>
              <a:rPr lang="en-US" dirty="0" smtClean="0"/>
              <a:t>Countries:</a:t>
            </a:r>
          </a:p>
          <a:p>
            <a:r>
              <a:rPr lang="en-US" dirty="0" smtClean="0">
                <a:solidFill>
                  <a:schemeClr val="accent1">
                    <a:lumMod val="60000"/>
                    <a:lumOff val="40000"/>
                  </a:schemeClr>
                </a:solidFill>
              </a:rPr>
              <a:t>England</a:t>
            </a:r>
          </a:p>
          <a:p>
            <a:r>
              <a:rPr lang="en-US" dirty="0" smtClean="0">
                <a:solidFill>
                  <a:schemeClr val="accent1">
                    <a:lumMod val="60000"/>
                    <a:lumOff val="40000"/>
                  </a:schemeClr>
                </a:solidFill>
              </a:rPr>
              <a:t>France</a:t>
            </a:r>
          </a:p>
          <a:p>
            <a:r>
              <a:rPr lang="en-US" dirty="0" smtClean="0">
                <a:solidFill>
                  <a:schemeClr val="accent1">
                    <a:lumMod val="60000"/>
                    <a:lumOff val="40000"/>
                  </a:schemeClr>
                </a:solidFill>
              </a:rPr>
              <a:t>Spain</a:t>
            </a:r>
          </a:p>
          <a:p>
            <a:r>
              <a:rPr lang="en-US" dirty="0" smtClean="0">
                <a:solidFill>
                  <a:schemeClr val="accent1">
                    <a:lumMod val="60000"/>
                    <a:lumOff val="40000"/>
                  </a:schemeClr>
                </a:solidFill>
              </a:rPr>
              <a:t>Russia</a:t>
            </a:r>
          </a:p>
          <a:p>
            <a:endParaRPr lang="en-US" dirty="0"/>
          </a:p>
          <a:p>
            <a:r>
              <a:rPr lang="en-US" dirty="0" smtClean="0">
                <a:solidFill>
                  <a:schemeClr val="accent1">
                    <a:lumMod val="60000"/>
                    <a:lumOff val="40000"/>
                  </a:schemeClr>
                </a:solidFill>
              </a:rPr>
              <a:t>Competition</a:t>
            </a:r>
            <a:r>
              <a:rPr lang="en-US" dirty="0" smtClean="0"/>
              <a:t> (especially England and the Netherlands) over </a:t>
            </a:r>
            <a:r>
              <a:rPr lang="en-US" dirty="0" smtClean="0">
                <a:solidFill>
                  <a:schemeClr val="accent1">
                    <a:lumMod val="60000"/>
                    <a:lumOff val="40000"/>
                  </a:schemeClr>
                </a:solidFill>
              </a:rPr>
              <a:t>Indian Ocean Trade </a:t>
            </a:r>
            <a:r>
              <a:rPr lang="en-US" dirty="0" smtClean="0"/>
              <a:t>led to establishing  </a:t>
            </a:r>
            <a:br>
              <a:rPr lang="en-US" dirty="0" smtClean="0"/>
            </a:br>
            <a:r>
              <a:rPr lang="en-US" dirty="0" smtClean="0">
                <a:solidFill>
                  <a:schemeClr val="accent1">
                    <a:lumMod val="60000"/>
                    <a:lumOff val="40000"/>
                  </a:schemeClr>
                </a:solidFill>
              </a:rPr>
              <a:t>coastal ports </a:t>
            </a:r>
            <a:r>
              <a:rPr lang="en-US" dirty="0" smtClean="0"/>
              <a:t>along the </a:t>
            </a:r>
            <a:r>
              <a:rPr lang="en-US" dirty="0" smtClean="0">
                <a:solidFill>
                  <a:schemeClr val="accent1">
                    <a:lumMod val="60000"/>
                    <a:lumOff val="40000"/>
                  </a:schemeClr>
                </a:solidFill>
              </a:rPr>
              <a:t>Indian subcontinent</a:t>
            </a:r>
            <a:endParaRPr lang="en-US" dirty="0">
              <a:solidFill>
                <a:schemeClr val="accent1">
                  <a:lumMod val="60000"/>
                  <a:lumOff val="40000"/>
                </a:schemeClr>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876800" y="1447800"/>
            <a:ext cx="3945466" cy="3657600"/>
          </a:xfrm>
        </p:spPr>
      </p:pic>
    </p:spTree>
    <p:extLst>
      <p:ext uri="{BB962C8B-B14F-4D97-AF65-F5344CB8AC3E}">
        <p14:creationId xmlns="" xmlns:p14="http://schemas.microsoft.com/office/powerpoint/2010/main" val="3886845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657"/>
            <a:ext cx="8229600" cy="1143000"/>
          </a:xfrm>
        </p:spPr>
        <p:txBody>
          <a:bodyPr/>
          <a:lstStyle/>
          <a:p>
            <a:r>
              <a:rPr lang="en-US" dirty="0" smtClean="0"/>
              <a:t>Ottoman Empire</a:t>
            </a:r>
            <a:endParaRPr lang="en-US" dirty="0"/>
          </a:p>
        </p:txBody>
      </p:sp>
      <p:sp>
        <p:nvSpPr>
          <p:cNvPr id="3" name="Content Placeholder 2"/>
          <p:cNvSpPr>
            <a:spLocks noGrp="1"/>
          </p:cNvSpPr>
          <p:nvPr>
            <p:ph sz="half" idx="1"/>
          </p:nvPr>
        </p:nvSpPr>
        <p:spPr>
          <a:xfrm>
            <a:off x="152400" y="1371600"/>
            <a:ext cx="4343400" cy="4754563"/>
          </a:xfrm>
        </p:spPr>
        <p:txBody>
          <a:bodyPr>
            <a:normAutofit lnSpcReduction="10000"/>
          </a:bodyPr>
          <a:lstStyle/>
          <a:p>
            <a:r>
              <a:rPr lang="en-US" dirty="0" smtClean="0"/>
              <a:t>Original Location:</a:t>
            </a:r>
          </a:p>
          <a:p>
            <a:pPr lvl="1"/>
            <a:r>
              <a:rPr lang="en-US" dirty="0" smtClean="0"/>
              <a:t> </a:t>
            </a:r>
            <a:r>
              <a:rPr lang="en-US" dirty="0" smtClean="0">
                <a:solidFill>
                  <a:schemeClr val="accent1">
                    <a:lumMod val="60000"/>
                    <a:lumOff val="40000"/>
                  </a:schemeClr>
                </a:solidFill>
              </a:rPr>
              <a:t>Asia Minor </a:t>
            </a:r>
          </a:p>
          <a:p>
            <a:r>
              <a:rPr lang="en-US" dirty="0" smtClean="0"/>
              <a:t>Rise to Power: Conquest of Constantinople (1453)</a:t>
            </a:r>
          </a:p>
          <a:p>
            <a:pPr lvl="1"/>
            <a:r>
              <a:rPr lang="en-US" dirty="0" smtClean="0"/>
              <a:t>Renamed Capital: </a:t>
            </a:r>
            <a:r>
              <a:rPr lang="en-US" dirty="0" smtClean="0">
                <a:solidFill>
                  <a:schemeClr val="accent1">
                    <a:lumMod val="60000"/>
                    <a:lumOff val="40000"/>
                  </a:schemeClr>
                </a:solidFill>
              </a:rPr>
              <a:t>Istanbul</a:t>
            </a:r>
          </a:p>
          <a:p>
            <a:r>
              <a:rPr lang="en-US" dirty="0" smtClean="0">
                <a:solidFill>
                  <a:schemeClr val="accent1">
                    <a:lumMod val="60000"/>
                    <a:lumOff val="40000"/>
                  </a:schemeClr>
                </a:solidFill>
              </a:rPr>
              <a:t>Suleiman</a:t>
            </a:r>
            <a:r>
              <a:rPr lang="en-US" dirty="0" smtClean="0"/>
              <a:t> expanded empire to:</a:t>
            </a:r>
          </a:p>
          <a:p>
            <a:pPr lvl="1"/>
            <a:r>
              <a:rPr lang="en-US" dirty="0" smtClean="0"/>
              <a:t>Southwest Asia</a:t>
            </a:r>
          </a:p>
          <a:p>
            <a:pPr lvl="1"/>
            <a:r>
              <a:rPr lang="en-US" dirty="0" smtClean="0"/>
              <a:t>Southeastern Europe, Balkan Peninsula</a:t>
            </a:r>
          </a:p>
          <a:p>
            <a:pPr lvl="1"/>
            <a:r>
              <a:rPr lang="en-US" dirty="0" smtClean="0"/>
              <a:t>North Africa</a:t>
            </a:r>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648200" y="1828800"/>
            <a:ext cx="4038600" cy="388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533400"/>
            <a:ext cx="8001000" cy="4525963"/>
          </a:xfrm>
        </p:spPr>
        <p:txBody>
          <a:bodyPr>
            <a:normAutofit/>
          </a:bodyPr>
          <a:lstStyle/>
          <a:p>
            <a:r>
              <a:rPr lang="en-US" dirty="0" smtClean="0"/>
              <a:t>Unifying Force: </a:t>
            </a:r>
            <a:r>
              <a:rPr lang="en-US" dirty="0" smtClean="0">
                <a:solidFill>
                  <a:schemeClr val="accent1">
                    <a:lumMod val="60000"/>
                    <a:lumOff val="40000"/>
                  </a:schemeClr>
                </a:solidFill>
              </a:rPr>
              <a:t>Islam</a:t>
            </a:r>
            <a:r>
              <a:rPr lang="en-US" dirty="0" smtClean="0"/>
              <a:t> united the empire.</a:t>
            </a:r>
          </a:p>
          <a:p>
            <a:pPr lvl="1"/>
            <a:r>
              <a:rPr lang="en-US" dirty="0" smtClean="0"/>
              <a:t>Also accepted minorities to continue to follow their own religion </a:t>
            </a:r>
            <a:r>
              <a:rPr lang="en-US" dirty="0" smtClean="0">
                <a:solidFill>
                  <a:schemeClr val="accent1">
                    <a:lumMod val="60000"/>
                    <a:lumOff val="40000"/>
                  </a:schemeClr>
                </a:solidFill>
              </a:rPr>
              <a:t>(religious tolerance)</a:t>
            </a:r>
          </a:p>
          <a:p>
            <a:pPr lvl="1">
              <a:buNone/>
            </a:pPr>
            <a:endParaRPr lang="en-US" dirty="0"/>
          </a:p>
          <a:p>
            <a:r>
              <a:rPr lang="en-US" dirty="0" smtClean="0"/>
              <a:t>Trade Route used: </a:t>
            </a:r>
            <a:r>
              <a:rPr lang="en-US" dirty="0" smtClean="0">
                <a:solidFill>
                  <a:schemeClr val="accent1">
                    <a:lumMod val="60000"/>
                    <a:lumOff val="40000"/>
                  </a:schemeClr>
                </a:solidFill>
              </a:rPr>
              <a:t>Silk Road</a:t>
            </a:r>
          </a:p>
          <a:p>
            <a:r>
              <a:rPr lang="en-US" dirty="0" smtClean="0"/>
              <a:t>Trade Goods: </a:t>
            </a:r>
            <a:r>
              <a:rPr lang="en-US" dirty="0" smtClean="0">
                <a:solidFill>
                  <a:schemeClr val="accent1">
                    <a:lumMod val="60000"/>
                    <a:lumOff val="40000"/>
                  </a:schemeClr>
                </a:solidFill>
              </a:rPr>
              <a:t>ceramics and coffee</a:t>
            </a:r>
            <a:r>
              <a:rPr lang="en-US" dirty="0" smtClean="0"/>
              <a:t>. </a:t>
            </a: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05000" y="5191125"/>
            <a:ext cx="7239000" cy="1666875"/>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912" y="228600"/>
            <a:ext cx="3008313" cy="990600"/>
          </a:xfrm>
        </p:spPr>
        <p:txBody>
          <a:bodyPr>
            <a:normAutofit fontScale="90000"/>
          </a:bodyPr>
          <a:lstStyle/>
          <a:p>
            <a:r>
              <a:rPr lang="en-US" sz="4000" dirty="0" err="1" smtClean="0"/>
              <a:t>Mughal</a:t>
            </a:r>
            <a:r>
              <a:rPr lang="en-US" sz="4000" dirty="0" smtClean="0"/>
              <a:t> India</a:t>
            </a:r>
            <a:endParaRPr lang="en-US" sz="4000" dirty="0"/>
          </a:p>
        </p:txBody>
      </p:sp>
      <p:sp>
        <p:nvSpPr>
          <p:cNvPr id="4" name="Text Placeholder 3"/>
          <p:cNvSpPr>
            <a:spLocks noGrp="1"/>
          </p:cNvSpPr>
          <p:nvPr>
            <p:ph type="body" idx="2"/>
          </p:nvPr>
        </p:nvSpPr>
        <p:spPr>
          <a:xfrm>
            <a:off x="228600" y="1295400"/>
            <a:ext cx="4114800" cy="5334000"/>
          </a:xfrm>
        </p:spPr>
        <p:txBody>
          <a:bodyPr>
            <a:normAutofit fontScale="85000" lnSpcReduction="20000"/>
          </a:bodyPr>
          <a:lstStyle/>
          <a:p>
            <a:pPr>
              <a:buFont typeface="Arial" pitchFamily="34" charset="0"/>
              <a:buChar char="•"/>
            </a:pPr>
            <a:r>
              <a:rPr lang="en-US" sz="2800" dirty="0" smtClean="0"/>
              <a:t>Location: </a:t>
            </a:r>
            <a:r>
              <a:rPr lang="en-US" sz="2800" dirty="0" smtClean="0">
                <a:solidFill>
                  <a:schemeClr val="accent1">
                    <a:lumMod val="60000"/>
                    <a:lumOff val="40000"/>
                  </a:schemeClr>
                </a:solidFill>
              </a:rPr>
              <a:t>Northern India</a:t>
            </a:r>
          </a:p>
          <a:p>
            <a:pPr>
              <a:buFont typeface="Arial" pitchFamily="34" charset="0"/>
              <a:buChar char="•"/>
            </a:pPr>
            <a:r>
              <a:rPr lang="en-US" sz="2800" dirty="0" smtClean="0"/>
              <a:t>Descended from: the </a:t>
            </a:r>
            <a:r>
              <a:rPr lang="en-US" sz="2800" dirty="0" smtClean="0">
                <a:solidFill>
                  <a:schemeClr val="accent1">
                    <a:lumMod val="60000"/>
                    <a:lumOff val="40000"/>
                  </a:schemeClr>
                </a:solidFill>
              </a:rPr>
              <a:t>Mongols</a:t>
            </a:r>
          </a:p>
          <a:p>
            <a:pPr>
              <a:buFont typeface="Arial" pitchFamily="34" charset="0"/>
              <a:buChar char="•"/>
            </a:pPr>
            <a:r>
              <a:rPr lang="en-US" sz="2800" dirty="0" smtClean="0"/>
              <a:t>Contributions:</a:t>
            </a:r>
          </a:p>
          <a:p>
            <a:pPr lvl="1">
              <a:buFont typeface="Arial" pitchFamily="34" charset="0"/>
              <a:buChar char="•"/>
            </a:pPr>
            <a:r>
              <a:rPr lang="en-US" sz="2600" dirty="0" smtClean="0"/>
              <a:t>Spread Islam to India but clashed with Hinduism</a:t>
            </a:r>
          </a:p>
          <a:p>
            <a:pPr lvl="1">
              <a:buFont typeface="Arial" pitchFamily="34" charset="0"/>
              <a:buChar char="•"/>
            </a:pPr>
            <a:r>
              <a:rPr lang="en-US" sz="2600" dirty="0" smtClean="0"/>
              <a:t>Art &amp; Architecture – </a:t>
            </a:r>
            <a:br>
              <a:rPr lang="en-US" sz="2600" dirty="0" smtClean="0"/>
            </a:br>
            <a:r>
              <a:rPr lang="en-US" sz="2600" dirty="0" smtClean="0">
                <a:solidFill>
                  <a:schemeClr val="accent1">
                    <a:lumMod val="60000"/>
                    <a:lumOff val="40000"/>
                  </a:schemeClr>
                </a:solidFill>
              </a:rPr>
              <a:t>The </a:t>
            </a:r>
            <a:r>
              <a:rPr lang="en-US" sz="2600" dirty="0" err="1" smtClean="0">
                <a:solidFill>
                  <a:schemeClr val="accent1">
                    <a:lumMod val="60000"/>
                    <a:lumOff val="40000"/>
                  </a:schemeClr>
                </a:solidFill>
              </a:rPr>
              <a:t>Taj</a:t>
            </a:r>
            <a:r>
              <a:rPr lang="en-US" sz="2600" dirty="0" smtClean="0">
                <a:solidFill>
                  <a:schemeClr val="accent1">
                    <a:lumMod val="60000"/>
                    <a:lumOff val="40000"/>
                  </a:schemeClr>
                </a:solidFill>
              </a:rPr>
              <a:t> </a:t>
            </a:r>
            <a:r>
              <a:rPr lang="en-US" sz="2600" dirty="0" err="1" smtClean="0">
                <a:solidFill>
                  <a:schemeClr val="accent1">
                    <a:lumMod val="60000"/>
                    <a:lumOff val="40000"/>
                  </a:schemeClr>
                </a:solidFill>
              </a:rPr>
              <a:t>Mahal</a:t>
            </a:r>
            <a:endParaRPr lang="en-US" sz="2600" dirty="0" smtClean="0">
              <a:solidFill>
                <a:schemeClr val="accent1">
                  <a:lumMod val="60000"/>
                  <a:lumOff val="40000"/>
                </a:schemeClr>
              </a:solidFill>
            </a:endParaRPr>
          </a:p>
          <a:p>
            <a:pPr lvl="1">
              <a:buFont typeface="Arial" pitchFamily="34" charset="0"/>
              <a:buChar char="•"/>
            </a:pPr>
            <a:r>
              <a:rPr lang="en-US" sz="2600" dirty="0" smtClean="0"/>
              <a:t>Trade Routes used –   </a:t>
            </a:r>
            <a:r>
              <a:rPr lang="en-US" sz="2600" dirty="0" smtClean="0">
                <a:solidFill>
                  <a:schemeClr val="accent1">
                    <a:lumMod val="60000"/>
                    <a:lumOff val="40000"/>
                  </a:schemeClr>
                </a:solidFill>
              </a:rPr>
              <a:t>coastal outposts &amp; maritime routes</a:t>
            </a:r>
          </a:p>
          <a:p>
            <a:pPr lvl="1">
              <a:buFont typeface="Arial" pitchFamily="34" charset="0"/>
              <a:buChar char="•"/>
            </a:pPr>
            <a:r>
              <a:rPr lang="en-US" sz="2600" dirty="0" smtClean="0"/>
              <a:t>Traded – </a:t>
            </a:r>
            <a:r>
              <a:rPr lang="en-US" sz="2600" dirty="0" smtClean="0">
                <a:solidFill>
                  <a:schemeClr val="accent1">
                    <a:lumMod val="60000"/>
                    <a:lumOff val="40000"/>
                  </a:schemeClr>
                </a:solidFill>
              </a:rPr>
              <a:t>Indian textiles (cloth) </a:t>
            </a:r>
            <a:r>
              <a:rPr lang="en-US" sz="2600" dirty="0" smtClean="0"/>
              <a:t>that </a:t>
            </a:r>
            <a:r>
              <a:rPr lang="en-US" sz="2600" dirty="0" smtClean="0">
                <a:solidFill>
                  <a:schemeClr val="accent1">
                    <a:lumMod val="60000"/>
                    <a:lumOff val="40000"/>
                  </a:schemeClr>
                </a:solidFill>
              </a:rPr>
              <a:t>influenced the British textile industry</a:t>
            </a:r>
          </a:p>
          <a:p>
            <a:endParaRPr lang="en-US" dirty="0"/>
          </a:p>
        </p:txBody>
      </p:sp>
      <p:pic>
        <p:nvPicPr>
          <p:cNvPr id="4098" name="Picture 2" descr="http://www.wwnorton.com/college/history/ralph/ralimage/map21ind.jpg"/>
          <p:cNvPicPr>
            <a:picLocks noChangeAspect="1" noChangeArrowheads="1"/>
          </p:cNvPicPr>
          <p:nvPr/>
        </p:nvPicPr>
        <p:blipFill>
          <a:blip r:embed="rId2" cstate="print"/>
          <a:srcRect/>
          <a:stretch>
            <a:fillRect/>
          </a:stretch>
        </p:blipFill>
        <p:spPr bwMode="auto">
          <a:xfrm>
            <a:off x="4354286" y="1371600"/>
            <a:ext cx="4057650" cy="4333875"/>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Competition!</a:t>
            </a:r>
            <a:endParaRPr lang="en-US" dirty="0"/>
          </a:p>
        </p:txBody>
      </p:sp>
      <p:sp>
        <p:nvSpPr>
          <p:cNvPr id="6" name="Content Placeholder 5"/>
          <p:cNvSpPr>
            <a:spLocks noGrp="1"/>
          </p:cNvSpPr>
          <p:nvPr>
            <p:ph idx="1"/>
          </p:nvPr>
        </p:nvSpPr>
        <p:spPr/>
        <p:txBody>
          <a:bodyPr/>
          <a:lstStyle/>
          <a:p>
            <a:r>
              <a:rPr lang="en-US" dirty="0" smtClean="0"/>
              <a:t>While the Mughals traded with </a:t>
            </a:r>
            <a:r>
              <a:rPr lang="en-US" dirty="0" smtClean="0">
                <a:solidFill>
                  <a:schemeClr val="accent1">
                    <a:lumMod val="60000"/>
                    <a:lumOff val="40000"/>
                  </a:schemeClr>
                </a:solidFill>
              </a:rPr>
              <a:t>Europeans</a:t>
            </a:r>
            <a:r>
              <a:rPr lang="en-US" dirty="0" smtClean="0"/>
              <a:t>, </a:t>
            </a:r>
            <a:r>
              <a:rPr lang="en-US" dirty="0" smtClean="0">
                <a:solidFill>
                  <a:schemeClr val="accent1">
                    <a:lumMod val="60000"/>
                    <a:lumOff val="40000"/>
                  </a:schemeClr>
                </a:solidFill>
              </a:rPr>
              <a:t>England and the Netherlands competed for the Indian Ocean trade</a:t>
            </a:r>
          </a:p>
          <a:p>
            <a:r>
              <a:rPr lang="en-US" dirty="0" smtClean="0"/>
              <a:t>Southern India remained mostly independent from the Mughals and traded Silks, Spices, and Gems!</a:t>
            </a:r>
          </a:p>
          <a:p>
            <a:r>
              <a:rPr lang="en-US" dirty="0" smtClean="0"/>
              <a:t>No wonder the Age of Exploration began…India had the good stuff!</a:t>
            </a:r>
            <a:endParaRPr lang="en-US" dirty="0"/>
          </a:p>
        </p:txBody>
      </p:sp>
    </p:spTree>
    <p:extLst>
      <p:ext uri="{BB962C8B-B14F-4D97-AF65-F5344CB8AC3E}">
        <p14:creationId xmlns="" xmlns:p14="http://schemas.microsoft.com/office/powerpoint/2010/main" val="3498571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38200"/>
            <a:ext cx="8458200" cy="5715000"/>
          </a:xfrm>
        </p:spPr>
        <p:txBody>
          <a:bodyPr>
            <a:noAutofit/>
          </a:bodyPr>
          <a:lstStyle/>
          <a:p>
            <a:pPr algn="ctr"/>
            <a:r>
              <a:rPr lang="en-US" sz="2400" dirty="0" smtClean="0"/>
              <a:t>The </a:t>
            </a:r>
            <a:r>
              <a:rPr lang="en-US" sz="2400" dirty="0" err="1" smtClean="0"/>
              <a:t>Taj</a:t>
            </a:r>
            <a:r>
              <a:rPr lang="en-US" sz="2400" dirty="0" smtClean="0"/>
              <a:t> </a:t>
            </a:r>
            <a:r>
              <a:rPr lang="en-US" sz="2400" dirty="0" err="1" smtClean="0"/>
              <a:t>Mahal</a:t>
            </a:r>
            <a:r>
              <a:rPr lang="en-US" sz="2400" dirty="0" smtClean="0"/>
              <a:t/>
            </a:r>
            <a:br>
              <a:rPr lang="en-US" sz="2400" dirty="0" smtClean="0"/>
            </a:br>
            <a:r>
              <a:rPr lang="en-US" sz="2400" dirty="0" smtClean="0"/>
              <a:t>was </a:t>
            </a:r>
            <a:r>
              <a:rPr lang="en-US" sz="2400" dirty="0"/>
              <a:t>built by </a:t>
            </a:r>
            <a:r>
              <a:rPr lang="en-US" sz="2400" dirty="0">
                <a:solidFill>
                  <a:schemeClr val="accent1">
                    <a:lumMod val="60000"/>
                    <a:lumOff val="40000"/>
                  </a:schemeClr>
                </a:solidFill>
              </a:rPr>
              <a:t>Mughal emperor </a:t>
            </a:r>
            <a:r>
              <a:rPr lang="en-US" sz="2400" dirty="0" smtClean="0">
                <a:solidFill>
                  <a:schemeClr val="accent1">
                    <a:lumMod val="60000"/>
                    <a:lumOff val="40000"/>
                  </a:schemeClr>
                </a:solidFill>
              </a:rPr>
              <a:t>Shah </a:t>
            </a:r>
            <a:r>
              <a:rPr lang="en-US" sz="2400" dirty="0" err="1">
                <a:solidFill>
                  <a:schemeClr val="accent1">
                    <a:lumMod val="60000"/>
                    <a:lumOff val="40000"/>
                  </a:schemeClr>
                </a:solidFill>
              </a:rPr>
              <a:t>Jahan</a:t>
            </a:r>
            <a:r>
              <a:rPr lang="en-US" sz="2400" dirty="0">
                <a:solidFill>
                  <a:schemeClr val="accent1">
                    <a:lumMod val="60000"/>
                    <a:lumOff val="40000"/>
                  </a:schemeClr>
                </a:solidFill>
              </a:rPr>
              <a:t> in memory of his third wife</a:t>
            </a:r>
            <a:r>
              <a:rPr lang="en-US" sz="2400" dirty="0" smtClean="0">
                <a:solidFill>
                  <a:schemeClr val="accent1">
                    <a:lumMod val="60000"/>
                    <a:lumOff val="40000"/>
                  </a:schemeClr>
                </a:solidFill>
              </a:rPr>
              <a:t>, </a:t>
            </a:r>
            <a:r>
              <a:rPr lang="en-US" sz="2400" dirty="0" err="1" smtClean="0">
                <a:solidFill>
                  <a:schemeClr val="accent1">
                    <a:lumMod val="60000"/>
                    <a:lumOff val="40000"/>
                  </a:schemeClr>
                </a:solidFill>
              </a:rPr>
              <a:t>Mumtaz</a:t>
            </a:r>
            <a:r>
              <a:rPr lang="en-US" sz="2400" dirty="0" smtClean="0">
                <a:solidFill>
                  <a:schemeClr val="accent1">
                    <a:lumMod val="60000"/>
                    <a:lumOff val="40000"/>
                  </a:schemeClr>
                </a:solidFill>
              </a:rPr>
              <a:t> </a:t>
            </a:r>
            <a:r>
              <a:rPr lang="en-US" sz="2400" dirty="0" err="1" smtClean="0">
                <a:solidFill>
                  <a:schemeClr val="accent1">
                    <a:lumMod val="60000"/>
                    <a:lumOff val="40000"/>
                  </a:schemeClr>
                </a:solidFill>
              </a:rPr>
              <a:t>Mahal</a:t>
            </a:r>
            <a:r>
              <a:rPr lang="en-US" sz="2400" dirty="0" smtClean="0">
                <a:solidFill>
                  <a:schemeClr val="accent1">
                    <a:lumMod val="60000"/>
                    <a:lumOff val="40000"/>
                  </a:schemeClr>
                </a:solidFill>
              </a:rPr>
              <a:t>. </a:t>
            </a:r>
            <a:br>
              <a:rPr lang="en-US" sz="2400" dirty="0" smtClean="0">
                <a:solidFill>
                  <a:schemeClr val="accent1">
                    <a:lumMod val="60000"/>
                    <a:lumOff val="40000"/>
                  </a:schemeClr>
                </a:solidFill>
              </a:rPr>
            </a:br>
            <a:r>
              <a:rPr lang="en-US" sz="2400" dirty="0" smtClean="0">
                <a:solidFill>
                  <a:schemeClr val="accent1">
                    <a:lumMod val="60000"/>
                    <a:lumOff val="40000"/>
                  </a:schemeClr>
                </a:solidFill>
              </a:rPr>
              <a:t>Construction began in 1632 and ended in 1648.</a:t>
            </a:r>
            <a:br>
              <a:rPr lang="en-US" sz="2400" dirty="0" smtClean="0">
                <a:solidFill>
                  <a:schemeClr val="accent1">
                    <a:lumMod val="60000"/>
                    <a:lumOff val="40000"/>
                  </a:schemeClr>
                </a:solidFill>
              </a:rPr>
            </a:br>
            <a:r>
              <a:rPr lang="en-US" sz="2400" dirty="0">
                <a:solidFill>
                  <a:schemeClr val="accent1">
                    <a:lumMod val="60000"/>
                    <a:lumOff val="40000"/>
                  </a:schemeClr>
                </a:solidFill>
              </a:rPr>
              <a:t/>
            </a:r>
            <a:br>
              <a:rPr lang="en-US" sz="2400" dirty="0">
                <a:solidFill>
                  <a:schemeClr val="accent1">
                    <a:lumMod val="60000"/>
                    <a:lumOff val="40000"/>
                  </a:schemeClr>
                </a:solidFill>
              </a:rPr>
            </a:br>
            <a:r>
              <a:rPr lang="en-US" sz="2400" dirty="0" smtClean="0">
                <a:solidFill>
                  <a:schemeClr val="accent1">
                    <a:lumMod val="60000"/>
                    <a:lumOff val="40000"/>
                  </a:schemeClr>
                </a:solidFill>
              </a:rPr>
              <a:t>It is built out of pure white marble!</a:t>
            </a:r>
            <a:br>
              <a:rPr lang="en-US" sz="2400" dirty="0" smtClean="0">
                <a:solidFill>
                  <a:schemeClr val="accent1">
                    <a:lumMod val="60000"/>
                    <a:lumOff val="40000"/>
                  </a:schemeClr>
                </a:solidFill>
              </a:rPr>
            </a:br>
            <a:r>
              <a:rPr lang="en-US" sz="2400" dirty="0">
                <a:solidFill>
                  <a:schemeClr val="accent1">
                    <a:lumMod val="60000"/>
                    <a:lumOff val="40000"/>
                  </a:schemeClr>
                </a:solidFill>
              </a:rPr>
              <a:t/>
            </a:r>
            <a:br>
              <a:rPr lang="en-US" sz="2400" dirty="0">
                <a:solidFill>
                  <a:schemeClr val="accent1">
                    <a:lumMod val="60000"/>
                    <a:lumOff val="40000"/>
                  </a:schemeClr>
                </a:solidFill>
              </a:rPr>
            </a:br>
            <a:r>
              <a:rPr lang="en-US" sz="2400" dirty="0" smtClean="0">
                <a:solidFill>
                  <a:schemeClr val="accent1">
                    <a:lumMod val="60000"/>
                    <a:lumOff val="40000"/>
                  </a:schemeClr>
                </a:solidFill>
              </a:rPr>
              <a:t>Did you know it changes color?</a:t>
            </a:r>
            <a:endParaRPr lang="en-US" sz="2400" dirty="0"/>
          </a:p>
        </p:txBody>
      </p:sp>
      <p:pic>
        <p:nvPicPr>
          <p:cNvPr id="5" name="Content Placeholder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2209800" y="152400"/>
            <a:ext cx="4171200" cy="2775744"/>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Documents and Settings\arkramer.PENCILBOX\Desktop\taj mahal 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4648200" cy="2651125"/>
          </a:xfrm>
          <a:prstGeom prst="rect">
            <a:avLst/>
          </a:prstGeom>
          <a:noFill/>
          <a:extLst>
            <a:ext uri="{909E8E84-426E-40DD-AFC4-6F175D3DCCD1}">
              <a14:hiddenFill xmlns="" xmlns:a14="http://schemas.microsoft.com/office/drawing/2010/main">
                <a:solidFill>
                  <a:srgbClr val="FFFFFF"/>
                </a:solidFill>
              </a14:hiddenFill>
            </a:ext>
          </a:extLst>
        </p:spPr>
      </p:pic>
      <p:pic>
        <p:nvPicPr>
          <p:cNvPr id="43011" name="Picture 3" descr="D:\Documents and Settings\arkramer.PENCILBOX\Desktop\taj mahal 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53000" y="0"/>
            <a:ext cx="4191000" cy="2797175"/>
          </a:xfrm>
          <a:prstGeom prst="rect">
            <a:avLst/>
          </a:prstGeom>
          <a:noFill/>
          <a:extLst>
            <a:ext uri="{909E8E84-426E-40DD-AFC4-6F175D3DCCD1}">
              <a14:hiddenFill xmlns="" xmlns:a14="http://schemas.microsoft.com/office/drawing/2010/main">
                <a:solidFill>
                  <a:srgbClr val="FFFFFF"/>
                </a:solidFill>
              </a14:hiddenFill>
            </a:ext>
          </a:extLst>
        </p:spPr>
      </p:pic>
      <p:pic>
        <p:nvPicPr>
          <p:cNvPr id="43012" name="Picture 4" descr="D:\Documents and Settings\arkramer.PENCILBOX\Desktop\taj mahal 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0" y="3429000"/>
            <a:ext cx="4114800" cy="2857500"/>
          </a:xfrm>
          <a:prstGeom prst="rect">
            <a:avLst/>
          </a:prstGeom>
          <a:noFill/>
          <a:extLst>
            <a:ext uri="{909E8E84-426E-40DD-AFC4-6F175D3DCCD1}">
              <a14:hiddenFill xmlns="" xmlns:a14="http://schemas.microsoft.com/office/drawing/2010/main">
                <a:solidFill>
                  <a:srgbClr val="FFFFFF"/>
                </a:solidFill>
              </a14:hiddenFill>
            </a:ext>
          </a:extLst>
        </p:spPr>
      </p:pic>
      <p:sp>
        <p:nvSpPr>
          <p:cNvPr id="43013" name="Text Box 5"/>
          <p:cNvSpPr txBox="1">
            <a:spLocks noChangeArrowheads="1"/>
          </p:cNvSpPr>
          <p:nvPr/>
        </p:nvSpPr>
        <p:spPr bwMode="auto">
          <a:xfrm>
            <a:off x="2514600" y="6248400"/>
            <a:ext cx="3886200" cy="457200"/>
          </a:xfrm>
          <a:prstGeom prst="rect">
            <a:avLst/>
          </a:prstGeom>
          <a:solidFill>
            <a:srgbClr val="CC99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DUSK</a:t>
            </a:r>
          </a:p>
        </p:txBody>
      </p:sp>
      <p:sp>
        <p:nvSpPr>
          <p:cNvPr id="43014" name="Text Box 6"/>
          <p:cNvSpPr txBox="1">
            <a:spLocks noChangeArrowheads="1"/>
          </p:cNvSpPr>
          <p:nvPr/>
        </p:nvSpPr>
        <p:spPr bwMode="auto">
          <a:xfrm>
            <a:off x="5105400" y="2743200"/>
            <a:ext cx="3657600" cy="457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DAY</a:t>
            </a:r>
          </a:p>
        </p:txBody>
      </p:sp>
      <p:sp>
        <p:nvSpPr>
          <p:cNvPr id="43015" name="Text Box 7"/>
          <p:cNvSpPr txBox="1">
            <a:spLocks noChangeArrowheads="1"/>
          </p:cNvSpPr>
          <p:nvPr/>
        </p:nvSpPr>
        <p:spPr bwMode="auto">
          <a:xfrm>
            <a:off x="533400" y="2667000"/>
            <a:ext cx="3810000" cy="457200"/>
          </a:xfrm>
          <a:prstGeom prst="rect">
            <a:avLst/>
          </a:prstGeom>
          <a:solidFill>
            <a:srgbClr val="FF9900"/>
          </a:solidFill>
          <a:ln>
            <a:noFill/>
          </a:ln>
          <a:effectLst/>
          <a:extLst>
            <a:ext uri="{91240B29-F687-4F45-9708-019B960494DF}">
              <a14:hiddenLine xmlns="" xmlns:a14="http://schemas.microsoft.com/office/drawing/2010/main" w="9525">
                <a:solidFill>
                  <a:srgbClr val="FF99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SUNRISE</a:t>
            </a:r>
          </a:p>
        </p:txBody>
      </p:sp>
    </p:spTree>
    <p:extLst>
      <p:ext uri="{BB962C8B-B14F-4D97-AF65-F5344CB8AC3E}">
        <p14:creationId xmlns="" xmlns:p14="http://schemas.microsoft.com/office/powerpoint/2010/main" val="996894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14600" cy="1143000"/>
          </a:xfrm>
        </p:spPr>
        <p:txBody>
          <a:bodyPr/>
          <a:lstStyle/>
          <a:p>
            <a:r>
              <a:rPr lang="en-US" dirty="0" smtClean="0"/>
              <a:t>Persia</a:t>
            </a:r>
            <a:endParaRPr lang="en-US" dirty="0"/>
          </a:p>
        </p:txBody>
      </p:sp>
      <p:sp>
        <p:nvSpPr>
          <p:cNvPr id="3" name="Content Placeholder 2"/>
          <p:cNvSpPr>
            <a:spLocks noGrp="1"/>
          </p:cNvSpPr>
          <p:nvPr>
            <p:ph sz="half" idx="1"/>
          </p:nvPr>
        </p:nvSpPr>
        <p:spPr>
          <a:xfrm>
            <a:off x="0" y="1676400"/>
            <a:ext cx="4038600" cy="4525963"/>
          </a:xfrm>
        </p:spPr>
        <p:txBody>
          <a:bodyPr/>
          <a:lstStyle/>
          <a:p>
            <a:r>
              <a:rPr lang="en-US" dirty="0" smtClean="0"/>
              <a:t>Location: </a:t>
            </a:r>
            <a:r>
              <a:rPr lang="en-US" dirty="0" smtClean="0">
                <a:solidFill>
                  <a:schemeClr val="accent1">
                    <a:lumMod val="60000"/>
                    <a:lumOff val="40000"/>
                  </a:schemeClr>
                </a:solidFill>
              </a:rPr>
              <a:t>modern day Iran</a:t>
            </a:r>
          </a:p>
          <a:p>
            <a:r>
              <a:rPr lang="en-US" dirty="0" smtClean="0"/>
              <a:t>Trade Routes used: </a:t>
            </a:r>
            <a:r>
              <a:rPr lang="en-US" dirty="0" smtClean="0">
                <a:solidFill>
                  <a:schemeClr val="accent1">
                    <a:lumMod val="60000"/>
                    <a:lumOff val="40000"/>
                  </a:schemeClr>
                </a:solidFill>
              </a:rPr>
              <a:t>Silk Road and maritime routes</a:t>
            </a:r>
          </a:p>
          <a:p>
            <a:r>
              <a:rPr lang="en-US" dirty="0" smtClean="0"/>
              <a:t>Traded: </a:t>
            </a:r>
            <a:r>
              <a:rPr lang="en-US" dirty="0" smtClean="0">
                <a:solidFill>
                  <a:schemeClr val="accent1">
                    <a:lumMod val="60000"/>
                    <a:lumOff val="40000"/>
                  </a:schemeClr>
                </a:solidFill>
              </a:rPr>
              <a:t>medicine, astronomy, math</a:t>
            </a:r>
            <a:endParaRPr lang="en-US" dirty="0">
              <a:solidFill>
                <a:schemeClr val="accent1">
                  <a:lumMod val="60000"/>
                  <a:lumOff val="40000"/>
                </a:schemeClr>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039371" y="152400"/>
            <a:ext cx="5093743" cy="5011794"/>
          </a:xfrm>
        </p:spPr>
      </p:pic>
    </p:spTree>
    <p:extLst>
      <p:ext uri="{BB962C8B-B14F-4D97-AF65-F5344CB8AC3E}">
        <p14:creationId xmlns="" xmlns:p14="http://schemas.microsoft.com/office/powerpoint/2010/main" val="371908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Songhai</a:t>
            </a:r>
            <a:endParaRPr lang="en-US" dirty="0"/>
          </a:p>
        </p:txBody>
      </p:sp>
      <p:sp>
        <p:nvSpPr>
          <p:cNvPr id="3" name="Content Placeholder 2"/>
          <p:cNvSpPr>
            <a:spLocks noGrp="1"/>
          </p:cNvSpPr>
          <p:nvPr>
            <p:ph sz="half" idx="1"/>
          </p:nvPr>
        </p:nvSpPr>
        <p:spPr>
          <a:xfrm>
            <a:off x="457200" y="1295400"/>
            <a:ext cx="4191000" cy="4830763"/>
          </a:xfrm>
        </p:spPr>
        <p:txBody>
          <a:bodyPr>
            <a:normAutofit/>
          </a:bodyPr>
          <a:lstStyle/>
          <a:p>
            <a:r>
              <a:rPr lang="en-US" dirty="0" smtClean="0"/>
              <a:t>Location: </a:t>
            </a:r>
            <a:r>
              <a:rPr lang="en-US" dirty="0" smtClean="0">
                <a:solidFill>
                  <a:schemeClr val="accent1">
                    <a:lumMod val="60000"/>
                    <a:lumOff val="40000"/>
                  </a:schemeClr>
                </a:solidFill>
              </a:rPr>
              <a:t>West Africa</a:t>
            </a:r>
          </a:p>
          <a:p>
            <a:r>
              <a:rPr lang="en-US" dirty="0" smtClean="0"/>
              <a:t>Trade Route used: </a:t>
            </a:r>
            <a:r>
              <a:rPr lang="en-US" dirty="0" smtClean="0">
                <a:solidFill>
                  <a:schemeClr val="accent1">
                    <a:lumMod val="60000"/>
                    <a:lumOff val="40000"/>
                  </a:schemeClr>
                </a:solidFill>
              </a:rPr>
              <a:t>Trans-Saharan</a:t>
            </a:r>
          </a:p>
          <a:p>
            <a:r>
              <a:rPr lang="en-US" dirty="0" smtClean="0"/>
              <a:t>Trade Goods: </a:t>
            </a:r>
            <a:r>
              <a:rPr lang="en-US" dirty="0" smtClean="0">
                <a:solidFill>
                  <a:schemeClr val="accent1">
                    <a:lumMod val="60000"/>
                    <a:lumOff val="40000"/>
                  </a:schemeClr>
                </a:solidFill>
              </a:rPr>
              <a:t>slavery, ivory, gold</a:t>
            </a:r>
          </a:p>
          <a:p>
            <a:endParaRPr lang="en-US" dirty="0">
              <a:solidFill>
                <a:schemeClr val="accent1">
                  <a:lumMod val="60000"/>
                  <a:lumOff val="40000"/>
                </a:schemeClr>
              </a:solidFill>
            </a:endParaRPr>
          </a:p>
          <a:p>
            <a:r>
              <a:rPr lang="en-US" dirty="0" smtClean="0">
                <a:solidFill>
                  <a:schemeClr val="accent1">
                    <a:lumMod val="60000"/>
                    <a:lumOff val="40000"/>
                  </a:schemeClr>
                </a:solidFill>
              </a:rPr>
              <a:t>Sadly, this region is where Europeans will begin the slave trade and continue it for centuries!</a:t>
            </a:r>
          </a:p>
        </p:txBody>
      </p:sp>
      <p:pic>
        <p:nvPicPr>
          <p:cNvPr id="5" name="Content Placeholder 4" descr="Songhai.gif"/>
          <p:cNvPicPr>
            <a:picLocks noGrp="1" noChangeAspect="1"/>
          </p:cNvPicPr>
          <p:nvPr>
            <p:ph sz="half" idx="2"/>
          </p:nvPr>
        </p:nvPicPr>
        <p:blipFill>
          <a:blip r:embed="rId2" cstate="print"/>
          <a:stretch>
            <a:fillRect/>
          </a:stretch>
        </p:blipFill>
        <p:spPr>
          <a:xfrm>
            <a:off x="4572000" y="1219200"/>
            <a:ext cx="4572000" cy="5167085"/>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2111</TotalTime>
  <Words>324</Words>
  <Application>Microsoft Office PowerPoint</Application>
  <PresentationFormat>On-screen Show (4:3)</PresentationFormat>
  <Paragraphs>64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Apex</vt:lpstr>
      <vt:lpstr>Major States &amp; Empires in 1500</vt:lpstr>
      <vt:lpstr>Ottoman Empire</vt:lpstr>
      <vt:lpstr>Slide 3</vt:lpstr>
      <vt:lpstr>Mughal India</vt:lpstr>
      <vt:lpstr>Competition!</vt:lpstr>
      <vt:lpstr>The Taj Mahal was built by Mughal emperor Shah Jahan in memory of his third wife, Mumtaz Mahal.  Construction began in 1632 and ended in 1648.  It is built out of pure white marble!  Did you know it changes color?</vt:lpstr>
      <vt:lpstr>Slide 7</vt:lpstr>
      <vt:lpstr>Persia</vt:lpstr>
      <vt:lpstr>Songhai</vt:lpstr>
      <vt:lpstr>China</vt:lpstr>
      <vt:lpstr>Japan</vt:lpstr>
      <vt:lpstr>European Nations</vt:lpstr>
    </vt:vector>
  </TitlesOfParts>
  <Company>PWCS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WHII. 2a</dc:title>
  <dc:creator>PWCS</dc:creator>
  <cp:lastModifiedBy>tclark</cp:lastModifiedBy>
  <cp:revision>86</cp:revision>
  <dcterms:created xsi:type="dcterms:W3CDTF">2011-09-20T14:55:38Z</dcterms:created>
  <dcterms:modified xsi:type="dcterms:W3CDTF">2015-08-27T02:19:35Z</dcterms:modified>
</cp:coreProperties>
</file>