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5" r:id="rId3"/>
    <p:sldId id="259" r:id="rId4"/>
    <p:sldId id="263" r:id="rId5"/>
    <p:sldId id="258" r:id="rId6"/>
    <p:sldId id="264"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684" y="3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9C6D51A-726A-4366-A5F2-1D29AC9166B1}" type="datetimeFigureOut">
              <a:rPr lang="en-US" smtClean="0"/>
              <a:pPr/>
              <a:t>5/12/2014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6E235FE-FBE2-4981-BF68-EAC46C0C824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C6D51A-726A-4366-A5F2-1D29AC9166B1}"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235FE-FBE2-4981-BF68-EAC46C0C82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C6D51A-726A-4366-A5F2-1D29AC9166B1}"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235FE-FBE2-4981-BF68-EAC46C0C82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C6D51A-726A-4366-A5F2-1D29AC9166B1}"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235FE-FBE2-4981-BF68-EAC46C0C824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C6D51A-726A-4366-A5F2-1D29AC9166B1}" type="datetimeFigureOut">
              <a:rPr lang="en-US" smtClean="0"/>
              <a:pPr/>
              <a:t>5/12/2014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6E235FE-FBE2-4981-BF68-EAC46C0C82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C6D51A-726A-4366-A5F2-1D29AC9166B1}"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235FE-FBE2-4981-BF68-EAC46C0C824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C6D51A-726A-4366-A5F2-1D29AC9166B1}" type="datetimeFigureOut">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E235FE-FBE2-4981-BF68-EAC46C0C824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C6D51A-726A-4366-A5F2-1D29AC9166B1}" type="datetimeFigureOut">
              <a:rPr lang="en-US"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E235FE-FBE2-4981-BF68-EAC46C0C82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6D51A-726A-4366-A5F2-1D29AC9166B1}" type="datetimeFigureOut">
              <a:rPr lang="en-US"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E235FE-FBE2-4981-BF68-EAC46C0C82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C6D51A-726A-4366-A5F2-1D29AC9166B1}"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235FE-FBE2-4981-BF68-EAC46C0C824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C6D51A-726A-4366-A5F2-1D29AC9166B1}" type="datetimeFigureOut">
              <a:rPr lang="en-US" smtClean="0"/>
              <a:pPr/>
              <a:t>5/12/2014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6E235FE-FBE2-4981-BF68-EAC46C0C824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9C6D51A-726A-4366-A5F2-1D29AC9166B1}" type="datetimeFigureOut">
              <a:rPr lang="en-US" smtClean="0"/>
              <a:pPr/>
              <a:t>5/12/2014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6E235FE-FBE2-4981-BF68-EAC46C0C824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24000"/>
            <a:ext cx="9067800" cy="1470025"/>
          </a:xfrm>
        </p:spPr>
        <p:txBody>
          <a:bodyPr>
            <a:normAutofit/>
          </a:bodyPr>
          <a:lstStyle/>
          <a:p>
            <a:r>
              <a:rPr lang="en-US" sz="3600" dirty="0" smtClean="0"/>
              <a:t>The Developed versus The Developing World</a:t>
            </a:r>
            <a:endParaRPr lang="en-US"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3012621"/>
            <a:ext cx="4953000" cy="353785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notice?</a:t>
            </a:r>
            <a:endParaRPr lang="en-US" dirty="0"/>
          </a:p>
        </p:txBody>
      </p:sp>
      <p:sp>
        <p:nvSpPr>
          <p:cNvPr id="3" name="Text Placeholder 2"/>
          <p:cNvSpPr>
            <a:spLocks noGrp="1"/>
          </p:cNvSpPr>
          <p:nvPr>
            <p:ph type="body" idx="1"/>
          </p:nvPr>
        </p:nvSpPr>
        <p:spPr/>
        <p:txBody>
          <a:bodyPr/>
          <a:lstStyle/>
          <a:p>
            <a:r>
              <a:rPr lang="en-US" dirty="0" smtClean="0"/>
              <a:t>Developed</a:t>
            </a:r>
            <a:endParaRPr lang="en-US" dirty="0"/>
          </a:p>
        </p:txBody>
      </p:sp>
      <p:sp>
        <p:nvSpPr>
          <p:cNvPr id="4" name="Text Placeholder 3"/>
          <p:cNvSpPr>
            <a:spLocks noGrp="1"/>
          </p:cNvSpPr>
          <p:nvPr>
            <p:ph type="body" sz="half" idx="3"/>
          </p:nvPr>
        </p:nvSpPr>
        <p:spPr/>
        <p:txBody>
          <a:bodyPr/>
          <a:lstStyle/>
          <a:p>
            <a:r>
              <a:rPr lang="en-US" dirty="0" smtClean="0"/>
              <a:t>Developing</a:t>
            </a:r>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914400" y="3264551"/>
            <a:ext cx="3733800" cy="1852898"/>
          </a:xfrm>
        </p:spPr>
      </p:pic>
      <p:pic>
        <p:nvPicPr>
          <p:cNvPr id="8" name="Content Placeholder 7"/>
          <p:cNvPicPr>
            <a:picLocks noGrp="1" noChangeAspect="1"/>
          </p:cNvPicPr>
          <p:nvPr>
            <p:ph sz="half" idx="4"/>
          </p:nvPr>
        </p:nvPicPr>
        <p:blipFill>
          <a:blip r:embed="rId3" cstate="print">
            <a:extLst>
              <a:ext uri="{28A0092B-C50C-407E-A947-70E740481C1C}">
                <a14:useLocalDpi xmlns:a14="http://schemas.microsoft.com/office/drawing/2010/main" val="0"/>
              </a:ext>
            </a:extLst>
          </a:blip>
          <a:stretch>
            <a:fillRect/>
          </a:stretch>
        </p:blipFill>
        <p:spPr>
          <a:xfrm>
            <a:off x="4953000" y="3327026"/>
            <a:ext cx="3733800" cy="1727948"/>
          </a:xfrm>
        </p:spPr>
      </p:pic>
    </p:spTree>
    <p:extLst>
      <p:ext uri="{BB962C8B-B14F-4D97-AF65-F5344CB8AC3E}">
        <p14:creationId xmlns:p14="http://schemas.microsoft.com/office/powerpoint/2010/main" val="353752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840" y="152400"/>
            <a:ext cx="7772400" cy="762000"/>
          </a:xfrm>
        </p:spPr>
        <p:txBody>
          <a:bodyPr/>
          <a:lstStyle/>
          <a:p>
            <a:r>
              <a:rPr lang="en-US" dirty="0" smtClean="0"/>
              <a:t>Developed Nations</a:t>
            </a:r>
            <a:endParaRPr lang="en-US" dirty="0"/>
          </a:p>
        </p:txBody>
      </p:sp>
      <p:sp>
        <p:nvSpPr>
          <p:cNvPr id="3" name="Content Placeholder 2"/>
          <p:cNvSpPr>
            <a:spLocks noGrp="1"/>
          </p:cNvSpPr>
          <p:nvPr>
            <p:ph sz="quarter" idx="1"/>
          </p:nvPr>
        </p:nvSpPr>
        <p:spPr>
          <a:xfrm>
            <a:off x="76200" y="838200"/>
            <a:ext cx="8839200" cy="5486400"/>
          </a:xfrm>
        </p:spPr>
        <p:txBody>
          <a:bodyPr>
            <a:normAutofit/>
          </a:bodyPr>
          <a:lstStyle/>
          <a:p>
            <a:r>
              <a:rPr lang="en-US" sz="2800" dirty="0" smtClean="0"/>
              <a:t>Nations with the industries, transportation, and business facilities capable of advanced production of manufactured goods.</a:t>
            </a:r>
          </a:p>
          <a:p>
            <a:r>
              <a:rPr lang="en-US" sz="2800" dirty="0" smtClean="0"/>
              <a:t>These nations can provide for the needs of its citizens and have the economic and political stability to </a:t>
            </a:r>
            <a:r>
              <a:rPr lang="en-US" sz="2800" dirty="0" smtClean="0">
                <a:solidFill>
                  <a:srgbClr val="FFC000"/>
                </a:solidFill>
              </a:rPr>
              <a:t>provide opportunities</a:t>
            </a:r>
            <a:r>
              <a:rPr lang="en-US" sz="2800" dirty="0" smtClean="0"/>
              <a:t> for </a:t>
            </a:r>
            <a:r>
              <a:rPr lang="en-US" sz="2800" dirty="0" smtClean="0">
                <a:solidFill>
                  <a:srgbClr val="FFC000"/>
                </a:solidFill>
              </a:rPr>
              <a:t>invention</a:t>
            </a:r>
            <a:r>
              <a:rPr lang="en-US" sz="2800" dirty="0" smtClean="0"/>
              <a:t>, </a:t>
            </a:r>
            <a:r>
              <a:rPr lang="en-US" sz="2800" dirty="0" smtClean="0">
                <a:solidFill>
                  <a:srgbClr val="FFC000"/>
                </a:solidFill>
              </a:rPr>
              <a:t>job growth</a:t>
            </a:r>
            <a:r>
              <a:rPr lang="en-US" sz="2800" dirty="0" smtClean="0"/>
              <a:t>, and </a:t>
            </a:r>
            <a:r>
              <a:rPr lang="en-US" sz="2800" dirty="0" smtClean="0">
                <a:solidFill>
                  <a:srgbClr val="FFC000"/>
                </a:solidFill>
              </a:rPr>
              <a:t>technological advances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200" y="3352800"/>
            <a:ext cx="6553200" cy="32520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31838"/>
          </a:xfrm>
        </p:spPr>
        <p:txBody>
          <a:bodyPr>
            <a:normAutofit fontScale="90000"/>
          </a:bodyPr>
          <a:lstStyle/>
          <a:p>
            <a:r>
              <a:rPr lang="en-US" dirty="0" smtClean="0"/>
              <a:t>Developed Characteristics</a:t>
            </a:r>
            <a:endParaRPr lang="en-US" dirty="0"/>
          </a:p>
        </p:txBody>
      </p:sp>
      <p:sp>
        <p:nvSpPr>
          <p:cNvPr id="3" name="Content Placeholder 2"/>
          <p:cNvSpPr>
            <a:spLocks noGrp="1"/>
          </p:cNvSpPr>
          <p:nvPr>
            <p:ph sz="quarter" idx="1"/>
          </p:nvPr>
        </p:nvSpPr>
        <p:spPr>
          <a:xfrm>
            <a:off x="152400" y="838200"/>
            <a:ext cx="8534400" cy="5867400"/>
          </a:xfrm>
        </p:spPr>
        <p:txBody>
          <a:bodyPr>
            <a:normAutofit/>
          </a:bodyPr>
          <a:lstStyle/>
          <a:p>
            <a:r>
              <a:rPr lang="en-US" sz="2800" dirty="0"/>
              <a:t>I</a:t>
            </a:r>
            <a:r>
              <a:rPr lang="en-US" sz="2800" dirty="0" smtClean="0"/>
              <a:t>nclude</a:t>
            </a:r>
            <a:r>
              <a:rPr lang="en-US" sz="2800" dirty="0"/>
              <a:t>:</a:t>
            </a:r>
          </a:p>
          <a:p>
            <a:pPr lvl="1"/>
            <a:r>
              <a:rPr lang="en-US" sz="2800" dirty="0" smtClean="0"/>
              <a:t>Regular economic </a:t>
            </a:r>
            <a:r>
              <a:rPr lang="en-US" sz="2800" dirty="0"/>
              <a:t>growth and security </a:t>
            </a:r>
          </a:p>
          <a:p>
            <a:pPr lvl="1"/>
            <a:r>
              <a:rPr lang="en-US" sz="2800" dirty="0" smtClean="0"/>
              <a:t>Advanced  industries: tech, software, telecommunications</a:t>
            </a:r>
            <a:endParaRPr lang="en-US" sz="2800" dirty="0"/>
          </a:p>
          <a:p>
            <a:pPr lvl="1"/>
            <a:r>
              <a:rPr lang="en-US" sz="2800" dirty="0" smtClean="0"/>
              <a:t>widespread </a:t>
            </a:r>
            <a:r>
              <a:rPr lang="en-US" sz="2800" dirty="0" smtClean="0">
                <a:solidFill>
                  <a:srgbClr val="FFC000"/>
                </a:solidFill>
              </a:rPr>
              <a:t>infrastructure</a:t>
            </a:r>
            <a:r>
              <a:rPr lang="en-US" sz="2800" dirty="0" smtClean="0"/>
              <a:t>: roads, schools, hospitals/health care, transportation (meet the needs of the citizens)</a:t>
            </a:r>
            <a:endParaRPr lang="en-US" sz="2800" dirty="0"/>
          </a:p>
          <a:p>
            <a:pPr lvl="1"/>
            <a:r>
              <a:rPr lang="en-US" sz="2800" dirty="0" smtClean="0"/>
              <a:t>High rates of </a:t>
            </a:r>
            <a:r>
              <a:rPr lang="en-US" sz="2800" dirty="0" smtClean="0">
                <a:solidFill>
                  <a:srgbClr val="FFC000"/>
                </a:solidFill>
              </a:rPr>
              <a:t>literacy</a:t>
            </a:r>
            <a:r>
              <a:rPr lang="en-US" sz="2800" dirty="0" smtClean="0"/>
              <a:t> (ability to read and write)</a:t>
            </a:r>
            <a:endParaRPr lang="en-US" sz="2800" dirty="0"/>
          </a:p>
          <a:p>
            <a:pPr lvl="1"/>
            <a:r>
              <a:rPr lang="en-US" sz="2800" dirty="0">
                <a:solidFill>
                  <a:srgbClr val="FFC000"/>
                </a:solidFill>
              </a:rPr>
              <a:t>Per capita </a:t>
            </a:r>
            <a:r>
              <a:rPr lang="en-US" sz="2800" dirty="0" smtClean="0">
                <a:solidFill>
                  <a:srgbClr val="FFC000"/>
                </a:solidFill>
              </a:rPr>
              <a:t>income</a:t>
            </a:r>
            <a:r>
              <a:rPr lang="en-US" sz="2800" dirty="0" smtClean="0"/>
              <a:t>: average income that a </a:t>
            </a:r>
            <a:br>
              <a:rPr lang="en-US" sz="2800" dirty="0" smtClean="0"/>
            </a:br>
            <a:r>
              <a:rPr lang="en-US" sz="2800" dirty="0" smtClean="0"/>
              <a:t>single citizen makes</a:t>
            </a:r>
          </a:p>
          <a:p>
            <a:pPr lvl="2"/>
            <a:r>
              <a:rPr lang="en-US" sz="2400" dirty="0" smtClean="0"/>
              <a:t>(US = $49,800 per year)</a:t>
            </a:r>
            <a:endParaRPr lang="en-US" sz="2400" dirty="0"/>
          </a:p>
          <a:p>
            <a:pPr lvl="1"/>
            <a:r>
              <a:rPr lang="en-US" sz="2800" dirty="0"/>
              <a:t> </a:t>
            </a:r>
            <a:r>
              <a:rPr lang="en-US" sz="2800" dirty="0" smtClean="0"/>
              <a:t>High standard </a:t>
            </a:r>
            <a:r>
              <a:rPr lang="en-US" sz="2800" dirty="0"/>
              <a:t>of </a:t>
            </a:r>
            <a:r>
              <a:rPr lang="en-US" sz="2800" dirty="0" smtClean="0"/>
              <a:t>living</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37152" y="3870822"/>
            <a:ext cx="2754448" cy="2714384"/>
          </a:xfrm>
          <a:prstGeom prst="rect">
            <a:avLst/>
          </a:prstGeom>
        </p:spPr>
      </p:pic>
    </p:spTree>
    <p:extLst>
      <p:ext uri="{BB962C8B-B14F-4D97-AF65-F5344CB8AC3E}">
        <p14:creationId xmlns:p14="http://schemas.microsoft.com/office/powerpoint/2010/main" val="2850452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080"/>
            <a:ext cx="7772400" cy="808038"/>
          </a:xfrm>
        </p:spPr>
        <p:txBody>
          <a:bodyPr>
            <a:normAutofit/>
          </a:bodyPr>
          <a:lstStyle/>
          <a:p>
            <a:r>
              <a:rPr lang="en-US" dirty="0" smtClean="0"/>
              <a:t>Developing/Emerging Nations</a:t>
            </a:r>
            <a:endParaRPr lang="en-US" dirty="0"/>
          </a:p>
        </p:txBody>
      </p:sp>
      <p:sp>
        <p:nvSpPr>
          <p:cNvPr id="3" name="Content Placeholder 2"/>
          <p:cNvSpPr>
            <a:spLocks noGrp="1"/>
          </p:cNvSpPr>
          <p:nvPr>
            <p:ph sz="quarter" idx="1"/>
          </p:nvPr>
        </p:nvSpPr>
        <p:spPr>
          <a:xfrm>
            <a:off x="152400" y="838200"/>
            <a:ext cx="8534400" cy="5486400"/>
          </a:xfrm>
        </p:spPr>
        <p:txBody>
          <a:bodyPr>
            <a:normAutofit/>
          </a:bodyPr>
          <a:lstStyle/>
          <a:p>
            <a:r>
              <a:rPr lang="en-US" sz="2800" dirty="0" smtClean="0"/>
              <a:t>Nations that are in the process of becoming industrialized.</a:t>
            </a:r>
          </a:p>
          <a:p>
            <a:r>
              <a:rPr lang="en-US" sz="2800" dirty="0" smtClean="0"/>
              <a:t>They usually receive international aid from developed countries to help with their development</a:t>
            </a:r>
          </a:p>
          <a:p>
            <a:r>
              <a:rPr lang="en-US" sz="2800" dirty="0" smtClean="0"/>
              <a:t>These nations still struggle to provide necessary services for their people or keep their economy growing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3322964"/>
            <a:ext cx="7086600" cy="327957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808038"/>
          </a:xfrm>
        </p:spPr>
        <p:txBody>
          <a:bodyPr/>
          <a:lstStyle/>
          <a:p>
            <a:r>
              <a:rPr lang="en-US" dirty="0" smtClean="0"/>
              <a:t>Developing Characteristics</a:t>
            </a:r>
            <a:endParaRPr lang="en-US" dirty="0"/>
          </a:p>
        </p:txBody>
      </p:sp>
      <p:sp>
        <p:nvSpPr>
          <p:cNvPr id="3" name="Content Placeholder 2"/>
          <p:cNvSpPr>
            <a:spLocks noGrp="1"/>
          </p:cNvSpPr>
          <p:nvPr>
            <p:ph sz="quarter" idx="1"/>
          </p:nvPr>
        </p:nvSpPr>
        <p:spPr>
          <a:xfrm>
            <a:off x="10160" y="762000"/>
            <a:ext cx="5247640" cy="6096000"/>
          </a:xfrm>
        </p:spPr>
        <p:txBody>
          <a:bodyPr>
            <a:normAutofit fontScale="92500" lnSpcReduction="20000"/>
          </a:bodyPr>
          <a:lstStyle/>
          <a:p>
            <a:r>
              <a:rPr lang="en-US" sz="2800" dirty="0"/>
              <a:t>I</a:t>
            </a:r>
            <a:r>
              <a:rPr lang="en-US" sz="2800" dirty="0" smtClean="0"/>
              <a:t>nclude</a:t>
            </a:r>
            <a:r>
              <a:rPr lang="en-US" sz="2800" dirty="0"/>
              <a:t>: </a:t>
            </a:r>
          </a:p>
          <a:p>
            <a:pPr lvl="1"/>
            <a:r>
              <a:rPr lang="en-US" sz="2800" dirty="0">
                <a:solidFill>
                  <a:srgbClr val="FFC000"/>
                </a:solidFill>
              </a:rPr>
              <a:t>low </a:t>
            </a:r>
            <a:r>
              <a:rPr lang="en-US" sz="2800" dirty="0" smtClean="0">
                <a:solidFill>
                  <a:srgbClr val="FFC000"/>
                </a:solidFill>
              </a:rPr>
              <a:t>income </a:t>
            </a:r>
            <a:r>
              <a:rPr lang="en-US" sz="2800" dirty="0"/>
              <a:t>(Somalia’s per capita income = $6oo per year!)</a:t>
            </a:r>
          </a:p>
          <a:p>
            <a:pPr lvl="1"/>
            <a:r>
              <a:rPr lang="en-US" sz="2800" dirty="0" smtClean="0"/>
              <a:t>inadequate </a:t>
            </a:r>
            <a:r>
              <a:rPr lang="en-US" sz="2800" dirty="0"/>
              <a:t>housing</a:t>
            </a:r>
          </a:p>
          <a:p>
            <a:pPr lvl="1"/>
            <a:r>
              <a:rPr lang="en-US" sz="2800" dirty="0" smtClean="0">
                <a:solidFill>
                  <a:srgbClr val="FFC000"/>
                </a:solidFill>
              </a:rPr>
              <a:t>Lack of health care</a:t>
            </a:r>
            <a:r>
              <a:rPr lang="en-US" sz="2800" dirty="0" smtClean="0"/>
              <a:t> services = disease, high birth rates/low life expectancy (US life expectancy is 78 </a:t>
            </a:r>
            <a:r>
              <a:rPr lang="en-US" sz="2800" dirty="0" err="1" smtClean="0"/>
              <a:t>yrs</a:t>
            </a:r>
            <a:r>
              <a:rPr lang="en-US" sz="2800" dirty="0" smtClean="0"/>
              <a:t> old…South Africa’s is only 49!)</a:t>
            </a:r>
            <a:endParaRPr lang="en-US" sz="2800" dirty="0"/>
          </a:p>
          <a:p>
            <a:pPr lvl="1"/>
            <a:r>
              <a:rPr lang="en-US" sz="2800" dirty="0" smtClean="0"/>
              <a:t>Inadequate/non-existent </a:t>
            </a:r>
            <a:r>
              <a:rPr lang="en-US" sz="2800" dirty="0"/>
              <a:t>public services</a:t>
            </a:r>
          </a:p>
          <a:p>
            <a:pPr lvl="2"/>
            <a:r>
              <a:rPr lang="en-US" sz="2800" dirty="0" smtClean="0"/>
              <a:t>No schools = </a:t>
            </a:r>
            <a:r>
              <a:rPr lang="en-US" sz="2800" dirty="0" smtClean="0">
                <a:solidFill>
                  <a:srgbClr val="FFC000"/>
                </a:solidFill>
              </a:rPr>
              <a:t>illiteracy</a:t>
            </a:r>
            <a:r>
              <a:rPr lang="en-US" sz="2800" dirty="0" smtClean="0"/>
              <a:t>, no work skills, no way to improve, no experience means no business owners/managers to raise capital (money) to create new jobs</a:t>
            </a:r>
            <a:endParaRPr lang="en-US" sz="2800" dirty="0"/>
          </a:p>
          <a:p>
            <a:pPr lvl="1"/>
            <a:r>
              <a:rPr lang="en-US" sz="2800" dirty="0"/>
              <a:t>High population </a:t>
            </a:r>
            <a:r>
              <a:rPr lang="en-US" sz="2800" dirty="0" smtClean="0"/>
              <a:t>rates</a:t>
            </a:r>
            <a:endParaRPr lang="en-US" sz="2800"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7960" y="1905000"/>
            <a:ext cx="4254132" cy="2819517"/>
          </a:xfrm>
          <a:prstGeom prst="rect">
            <a:avLst/>
          </a:prstGeom>
        </p:spPr>
      </p:pic>
    </p:spTree>
    <p:extLst>
      <p:ext uri="{BB962C8B-B14F-4D97-AF65-F5344CB8AC3E}">
        <p14:creationId xmlns:p14="http://schemas.microsoft.com/office/powerpoint/2010/main" val="4021392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Birth Rate = Developing</a:t>
            </a:r>
            <a:endParaRPr lang="en-US" dirty="0"/>
          </a:p>
        </p:txBody>
      </p:sp>
      <p:sp>
        <p:nvSpPr>
          <p:cNvPr id="3" name="Text Placeholder 2"/>
          <p:cNvSpPr>
            <a:spLocks noGrp="1"/>
          </p:cNvSpPr>
          <p:nvPr>
            <p:ph type="body" idx="2"/>
          </p:nvPr>
        </p:nvSpPr>
        <p:spPr>
          <a:xfrm>
            <a:off x="304800" y="2057400"/>
            <a:ext cx="3124200" cy="4038600"/>
          </a:xfrm>
        </p:spPr>
        <p:txBody>
          <a:bodyPr>
            <a:normAutofit lnSpcReduction="10000"/>
          </a:bodyPr>
          <a:lstStyle/>
          <a:p>
            <a:r>
              <a:rPr lang="en-US" sz="2800" dirty="0" smtClean="0"/>
              <a:t>Parents in developing countries,  tend to have lots of children because they know that </a:t>
            </a:r>
            <a:r>
              <a:rPr lang="en-US" sz="2800" dirty="0" smtClean="0">
                <a:solidFill>
                  <a:srgbClr val="FFC000"/>
                </a:solidFill>
              </a:rPr>
              <a:t>some will not survive</a:t>
            </a:r>
            <a:r>
              <a:rPr lang="en-US" sz="2800" dirty="0" smtClean="0"/>
              <a:t>, also </a:t>
            </a:r>
            <a:r>
              <a:rPr lang="en-US" sz="2800" dirty="0" smtClean="0">
                <a:solidFill>
                  <a:srgbClr val="FFC000"/>
                </a:solidFill>
              </a:rPr>
              <a:t>they are expected to help their families</a:t>
            </a:r>
            <a:r>
              <a:rPr lang="en-US" sz="2800" dirty="0" smtClean="0"/>
              <a:t> and </a:t>
            </a:r>
            <a:r>
              <a:rPr lang="en-US" sz="2800" dirty="0" smtClean="0">
                <a:solidFill>
                  <a:srgbClr val="FFC000"/>
                </a:solidFill>
              </a:rPr>
              <a:t>support their parents when they get older</a:t>
            </a:r>
            <a:endParaRPr lang="en-US" sz="2800" dirty="0">
              <a:solidFill>
                <a:srgbClr val="FFC000"/>
              </a:solidFill>
            </a:endParaRPr>
          </a:p>
        </p:txBody>
      </p:sp>
      <p:pic>
        <p:nvPicPr>
          <p:cNvPr id="5" name="Content Placeholder 4"/>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471862" y="2505075"/>
            <a:ext cx="4714875" cy="2686050"/>
          </a:xfrm>
        </p:spPr>
      </p:pic>
    </p:spTree>
    <p:extLst>
      <p:ext uri="{BB962C8B-B14F-4D97-AF65-F5344CB8AC3E}">
        <p14:creationId xmlns:p14="http://schemas.microsoft.com/office/powerpoint/2010/main" val="46037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772400" cy="806450"/>
          </a:xfrm>
        </p:spPr>
        <p:txBody>
          <a:bodyPr/>
          <a:lstStyle/>
          <a:p>
            <a:r>
              <a:rPr lang="en-US" dirty="0" smtClean="0"/>
              <a:t>High Infant Mortality Rates</a:t>
            </a:r>
            <a:endParaRPr lang="en-US" dirty="0"/>
          </a:p>
        </p:txBody>
      </p:sp>
      <p:sp>
        <p:nvSpPr>
          <p:cNvPr id="3" name="Text Placeholder 2"/>
          <p:cNvSpPr>
            <a:spLocks noGrp="1"/>
          </p:cNvSpPr>
          <p:nvPr>
            <p:ph type="body" idx="2"/>
          </p:nvPr>
        </p:nvSpPr>
        <p:spPr>
          <a:xfrm>
            <a:off x="381000" y="1219200"/>
            <a:ext cx="3276600" cy="3810000"/>
          </a:xfrm>
        </p:spPr>
        <p:txBody>
          <a:bodyPr>
            <a:noAutofit/>
          </a:bodyPr>
          <a:lstStyle/>
          <a:p>
            <a:r>
              <a:rPr lang="en-US" sz="2800" dirty="0" smtClean="0"/>
              <a:t>This graph shows the sad reality that countries where children are dying very young tend to have higher birth rates as these families produce more children to replace the ones they lost!</a:t>
            </a:r>
            <a:endParaRPr lang="en-US" sz="2800" dirty="0"/>
          </a:p>
        </p:txBody>
      </p:sp>
      <p:pic>
        <p:nvPicPr>
          <p:cNvPr id="5" name="Content Placeholder 4"/>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038600" y="1447800"/>
            <a:ext cx="4705350" cy="2657475"/>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4191000"/>
            <a:ext cx="4953000" cy="2381250"/>
          </a:xfrm>
          <a:prstGeom prst="rect">
            <a:avLst/>
          </a:prstGeom>
        </p:spPr>
      </p:pic>
    </p:spTree>
    <p:extLst>
      <p:ext uri="{BB962C8B-B14F-4D97-AF65-F5344CB8AC3E}">
        <p14:creationId xmlns:p14="http://schemas.microsoft.com/office/powerpoint/2010/main" val="41075033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243</TotalTime>
  <Words>317</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The Developed versus The Developing World</vt:lpstr>
      <vt:lpstr>What do you notice?</vt:lpstr>
      <vt:lpstr>Developed Nations</vt:lpstr>
      <vt:lpstr>Developed Characteristics</vt:lpstr>
      <vt:lpstr>Developing/Emerging Nations</vt:lpstr>
      <vt:lpstr>Developing Characteristics</vt:lpstr>
      <vt:lpstr>High Birth Rate = Developing</vt:lpstr>
      <vt:lpstr>High Infant Mortality Rates</vt:lpstr>
    </vt:vector>
  </TitlesOfParts>
  <Company>PWCS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PWCS</dc:creator>
  <cp:lastModifiedBy>Windows User</cp:lastModifiedBy>
  <cp:revision>20</cp:revision>
  <dcterms:created xsi:type="dcterms:W3CDTF">2012-04-24T18:49:32Z</dcterms:created>
  <dcterms:modified xsi:type="dcterms:W3CDTF">2014-05-12T17:24:04Z</dcterms:modified>
</cp:coreProperties>
</file>