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F9A460B-ABD3-41A3-A608-F975DDB7A964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AD9BC67-49E7-4A69-BB45-5A5E04361C6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460B-ABD3-41A3-A608-F975DDB7A964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BC67-49E7-4A69-BB45-5A5E04361C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460B-ABD3-41A3-A608-F975DDB7A964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BC67-49E7-4A69-BB45-5A5E04361C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460B-ABD3-41A3-A608-F975DDB7A964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BC67-49E7-4A69-BB45-5A5E04361C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460B-ABD3-41A3-A608-F975DDB7A964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BC67-49E7-4A69-BB45-5A5E04361C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460B-ABD3-41A3-A608-F975DDB7A964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BC67-49E7-4A69-BB45-5A5E04361C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460B-ABD3-41A3-A608-F975DDB7A964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BC67-49E7-4A69-BB45-5A5E04361C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460B-ABD3-41A3-A608-F975DDB7A964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BC67-49E7-4A69-BB45-5A5E04361C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460B-ABD3-41A3-A608-F975DDB7A964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BC67-49E7-4A69-BB45-5A5E04361C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460B-ABD3-41A3-A608-F975DDB7A964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BC67-49E7-4A69-BB45-5A5E04361C6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460B-ABD3-41A3-A608-F975DDB7A964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9BC67-49E7-4A69-BB45-5A5E04361C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F9A460B-ABD3-41A3-A608-F975DDB7A964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AD9BC67-49E7-4A69-BB45-5A5E04361C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feature=player_embedded&amp;v=ScX29WBJI3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2057400"/>
            <a:ext cx="3657600" cy="2209800"/>
          </a:xfrm>
        </p:spPr>
        <p:txBody>
          <a:bodyPr>
            <a:normAutofit/>
          </a:bodyPr>
          <a:lstStyle/>
          <a:p>
            <a:r>
              <a:rPr lang="en-US" dirty="0" smtClean="0"/>
              <a:t>Global Impacts and Global Organizations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647" y="609600"/>
            <a:ext cx="7024744" cy="722864"/>
          </a:xfrm>
        </p:spPr>
        <p:txBody>
          <a:bodyPr/>
          <a:lstStyle/>
          <a:p>
            <a:r>
              <a:rPr lang="en-US" dirty="0" smtClean="0"/>
              <a:t>Regional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001000" cy="4384829"/>
          </a:xfrm>
        </p:spPr>
        <p:txBody>
          <a:bodyPr>
            <a:normAutofit/>
          </a:bodyPr>
          <a:lstStyle/>
          <a:p>
            <a:pPr marL="342900" lvl="1"/>
            <a:r>
              <a:rPr lang="en-US" dirty="0" smtClean="0"/>
              <a:t>Should Europe function more like our 50 states do?  Should they have a common currency and allow people to travel freely throughout the continent?  THEY DO!</a:t>
            </a:r>
          </a:p>
          <a:p>
            <a:pPr marL="342900" lvl="1"/>
            <a:r>
              <a:rPr lang="en-US" dirty="0" smtClean="0"/>
              <a:t>The EU- </a:t>
            </a:r>
            <a:r>
              <a:rPr lang="en-US" dirty="0"/>
              <a:t>European Union- 27 mainly European </a:t>
            </a:r>
            <a:r>
              <a:rPr lang="en-US" dirty="0" smtClean="0"/>
              <a:t>Nations that share a common currency (the Euro) and encourage trade and travel between nations</a:t>
            </a:r>
          </a:p>
          <a:p>
            <a:pPr marL="342900" lvl="1"/>
            <a:r>
              <a:rPr lang="en-US" dirty="0" smtClean="0"/>
              <a:t>This regional integration encourages globalization but others worry it takes away from the individual sovereignty and culture of the participant countries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48200" y="0"/>
            <a:ext cx="3512372" cy="609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EU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4989740"/>
            <a:ext cx="1767468" cy="17253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928508"/>
            <a:ext cx="183832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35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7024744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World Trade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287409" cy="4308629"/>
          </a:xfrm>
        </p:spPr>
        <p:txBody>
          <a:bodyPr>
            <a:normAutofit/>
          </a:bodyPr>
          <a:lstStyle/>
          <a:p>
            <a:pPr marL="342900" lvl="1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Supervises</a:t>
            </a:r>
            <a:r>
              <a:rPr lang="en-US" sz="2400" dirty="0" smtClean="0"/>
              <a:t> and encourages international trade</a:t>
            </a:r>
          </a:p>
          <a:p>
            <a:pPr marL="342900" lvl="1"/>
            <a:r>
              <a:rPr lang="en-US" sz="2400" dirty="0" smtClean="0"/>
              <a:t>Provides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regulations</a:t>
            </a:r>
            <a:r>
              <a:rPr lang="en-US" sz="2400" dirty="0" smtClean="0"/>
              <a:t> for trade and a means to settle any disputes between nations that arise</a:t>
            </a:r>
          </a:p>
          <a:p>
            <a:pPr marL="342900" lvl="1"/>
            <a:r>
              <a:rPr lang="en-US" sz="2400" dirty="0" smtClean="0"/>
              <a:t>Allows for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negotiations</a:t>
            </a:r>
            <a:r>
              <a:rPr lang="en-US" sz="2400" dirty="0" smtClean="0"/>
              <a:t> and formalization of agreements between nations</a:t>
            </a:r>
          </a:p>
          <a:p>
            <a:pPr marL="342900" lvl="1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Critical Thinking Question</a:t>
            </a:r>
            <a:r>
              <a:rPr lang="en-US" sz="2400" dirty="0" smtClean="0"/>
              <a:t>: What does the WTO and the UN have in common?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48200" y="0"/>
            <a:ext cx="3512372" cy="609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The WTO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572000"/>
            <a:ext cx="2489111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90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7458634" cy="5704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International Monetary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363609" cy="4953000"/>
          </a:xfrm>
        </p:spPr>
        <p:txBody>
          <a:bodyPr>
            <a:normAutofit/>
          </a:bodyPr>
          <a:lstStyle/>
          <a:p>
            <a:pPr marL="342900" lvl="1"/>
            <a:r>
              <a:rPr lang="en-US" sz="2400" dirty="0" smtClean="0"/>
              <a:t>The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IMF</a:t>
            </a:r>
            <a:r>
              <a:rPr lang="en-US" sz="2400" dirty="0" smtClean="0"/>
              <a:t> focuses on increasing </a:t>
            </a:r>
            <a:r>
              <a:rPr lang="en-US" sz="2400" dirty="0"/>
              <a:t>economic </a:t>
            </a:r>
            <a:r>
              <a:rPr lang="en-US" sz="2400" dirty="0" smtClean="0"/>
              <a:t>growth for countries around the world by:</a:t>
            </a:r>
          </a:p>
          <a:p>
            <a:pPr marL="617220" lvl="2"/>
            <a:r>
              <a:rPr lang="en-US" sz="2400" dirty="0" smtClean="0"/>
              <a:t>provides </a:t>
            </a:r>
            <a:r>
              <a:rPr lang="en-US" sz="2400" dirty="0"/>
              <a:t>assistance to </a:t>
            </a:r>
            <a:r>
              <a:rPr lang="en-US" sz="2400" dirty="0" smtClean="0"/>
              <a:t>developing countries</a:t>
            </a:r>
          </a:p>
          <a:p>
            <a:pPr marL="617220" lvl="2"/>
            <a:r>
              <a:rPr lang="en-US" sz="2400" dirty="0" smtClean="0"/>
              <a:t>secures international financial stability</a:t>
            </a:r>
          </a:p>
          <a:p>
            <a:pPr marL="617220" lvl="2"/>
            <a:r>
              <a:rPr lang="en-US" sz="2400" dirty="0" smtClean="0"/>
              <a:t>promote </a:t>
            </a:r>
            <a:r>
              <a:rPr lang="en-US" sz="2400" dirty="0"/>
              <a:t>international trade, </a:t>
            </a:r>
            <a:r>
              <a:rPr lang="en-US" sz="2400" dirty="0" smtClean="0"/>
              <a:t>employment, and economic growth</a:t>
            </a:r>
          </a:p>
          <a:p>
            <a:pPr marL="617220" lvl="2"/>
            <a:r>
              <a:rPr lang="en-US" sz="2400" dirty="0" smtClean="0"/>
              <a:t>Help to reduce </a:t>
            </a:r>
            <a:r>
              <a:rPr lang="en-US" sz="2400" dirty="0"/>
              <a:t>poverty around the </a:t>
            </a:r>
            <a:r>
              <a:rPr lang="en-US" sz="2400" dirty="0" smtClean="0"/>
              <a:t>world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48200" y="0"/>
            <a:ext cx="3512372" cy="609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The IMF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4411436"/>
            <a:ext cx="19050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03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239000" cy="808038"/>
          </a:xfrm>
        </p:spPr>
        <p:txBody>
          <a:bodyPr/>
          <a:lstStyle/>
          <a:p>
            <a:r>
              <a:rPr lang="en-US" dirty="0" smtClean="0"/>
              <a:t>Environmental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62050"/>
            <a:ext cx="4876800" cy="5562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Technology and </a:t>
            </a:r>
            <a:r>
              <a:rPr lang="en-US" dirty="0" smtClean="0">
                <a:solidFill>
                  <a:srgbClr val="FFC000"/>
                </a:solidFill>
              </a:rPr>
              <a:t>industrialization</a:t>
            </a:r>
            <a:r>
              <a:rPr lang="en-US" dirty="0" smtClean="0"/>
              <a:t> have helped to raise the standard of living for many people, however, there has been a </a:t>
            </a:r>
            <a:r>
              <a:rPr lang="en-US" dirty="0" smtClean="0">
                <a:solidFill>
                  <a:srgbClr val="FFC000"/>
                </a:solidFill>
              </a:rPr>
              <a:t>negative impact on the global environment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Most significant  result of industrialization is an </a:t>
            </a:r>
            <a:r>
              <a:rPr lang="en-US" dirty="0" smtClean="0">
                <a:solidFill>
                  <a:srgbClr val="FFC000"/>
                </a:solidFill>
              </a:rPr>
              <a:t>increase demand for energy and resources</a:t>
            </a:r>
            <a:r>
              <a:rPr lang="en-US" dirty="0" smtClean="0"/>
              <a:t>…oil, coal, natural gas, nuclear power</a:t>
            </a:r>
          </a:p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What impact can these resources </a:t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dirty="0" smtClean="0">
                <a:solidFill>
                  <a:srgbClr val="FFC000"/>
                </a:solidFill>
              </a:rPr>
              <a:t>have on the environment?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514600"/>
            <a:ext cx="3886200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11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0"/>
            <a:ext cx="2385510" cy="5704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Pollution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229600" cy="5257800"/>
          </a:xfrm>
        </p:spPr>
        <p:txBody>
          <a:bodyPr/>
          <a:lstStyle/>
          <a:p>
            <a:pPr lvl="1"/>
            <a:r>
              <a:rPr lang="en-US" sz="2800" dirty="0" smtClean="0"/>
              <a:t>Increased manufacturing and increased populations have also led to an increase in </a:t>
            </a:r>
            <a:r>
              <a:rPr lang="en-US" sz="2800" dirty="0" smtClean="0">
                <a:solidFill>
                  <a:srgbClr val="FF3300"/>
                </a:solidFill>
              </a:rPr>
              <a:t>pollution</a:t>
            </a:r>
            <a:r>
              <a:rPr lang="en-US" sz="2800" dirty="0" smtClean="0"/>
              <a:t> (waste created by industries and population centers)</a:t>
            </a:r>
          </a:p>
          <a:p>
            <a:pPr lvl="1"/>
            <a:r>
              <a:rPr lang="en-US" sz="2800" dirty="0" smtClean="0"/>
              <a:t>This can lead to </a:t>
            </a:r>
            <a:r>
              <a:rPr lang="en-US" sz="2800" dirty="0" smtClean="0">
                <a:solidFill>
                  <a:srgbClr val="FF3300"/>
                </a:solidFill>
              </a:rPr>
              <a:t>shortages of natural resources</a:t>
            </a:r>
            <a:r>
              <a:rPr lang="en-US" sz="2800" dirty="0" smtClean="0"/>
              <a:t>…even clean water!</a:t>
            </a:r>
          </a:p>
          <a:p>
            <a:pPr lvl="1"/>
            <a:r>
              <a:rPr lang="en-US" sz="2800" dirty="0" smtClean="0">
                <a:solidFill>
                  <a:srgbClr val="FF3300"/>
                </a:solidFill>
              </a:rPr>
              <a:t>Loss of natural habitats </a:t>
            </a:r>
            <a:r>
              <a:rPr lang="en-US" sz="2800" dirty="0" smtClean="0"/>
              <a:t>(environments home to native species and plant life) in order to obtain</a:t>
            </a:r>
            <a:br>
              <a:rPr lang="en-US" sz="2800" dirty="0" smtClean="0"/>
            </a:br>
            <a:r>
              <a:rPr lang="en-US" sz="2800" dirty="0" smtClean="0"/>
              <a:t>more resources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452" y="4572000"/>
            <a:ext cx="3339748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71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8843"/>
            <a:ext cx="7024744" cy="1143000"/>
          </a:xfrm>
        </p:spPr>
        <p:txBody>
          <a:bodyPr/>
          <a:lstStyle/>
          <a:p>
            <a:r>
              <a:rPr lang="en-US" dirty="0" smtClean="0"/>
              <a:t>Global Climate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135009" cy="3927629"/>
          </a:xfrm>
        </p:spPr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www.youtube.com/watch?feature=player_embedded&amp;v=ScX29WBJI3w</a:t>
            </a:r>
            <a:endParaRPr lang="en-US" dirty="0" smtClean="0"/>
          </a:p>
          <a:p>
            <a:r>
              <a:rPr lang="en-US" dirty="0" smtClean="0"/>
              <a:t>Answer the questions on your notes as you watch this video clip from the EPA (Environmental Protection Agency)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48200" y="0"/>
            <a:ext cx="3452310" cy="5715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 smtClean="0"/>
              <a:t>Greenhouse Effect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213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7024744" cy="722864"/>
          </a:xfrm>
        </p:spPr>
        <p:txBody>
          <a:bodyPr>
            <a:normAutofit/>
          </a:bodyPr>
          <a:lstStyle/>
          <a:p>
            <a:r>
              <a:rPr lang="en-US" dirty="0" smtClean="0"/>
              <a:t>Social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5800" cy="4953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600" dirty="0">
                <a:solidFill>
                  <a:schemeClr val="accent6">
                    <a:lumMod val="75000"/>
                  </a:schemeClr>
                </a:solidFill>
              </a:rPr>
              <a:t>Overpopulation</a:t>
            </a:r>
            <a:r>
              <a:rPr lang="en-US" sz="2600" dirty="0"/>
              <a:t> occurs when there are too many people for the natural resources of an area to support which leads to:</a:t>
            </a:r>
          </a:p>
          <a:p>
            <a:r>
              <a:rPr lang="en-US" sz="2600" dirty="0"/>
              <a:t>Poverty</a:t>
            </a:r>
          </a:p>
          <a:p>
            <a:r>
              <a:rPr lang="en-US" sz="2600" dirty="0"/>
              <a:t>Poor health</a:t>
            </a:r>
          </a:p>
          <a:p>
            <a:r>
              <a:rPr lang="en-US" sz="2600" dirty="0"/>
              <a:t>Illiteracy</a:t>
            </a:r>
          </a:p>
          <a:p>
            <a:r>
              <a:rPr lang="en-US" sz="2600" dirty="0"/>
              <a:t>Famine </a:t>
            </a:r>
          </a:p>
          <a:p>
            <a:r>
              <a:rPr lang="en-US" sz="2600" dirty="0"/>
              <a:t>Migration</a:t>
            </a:r>
          </a:p>
          <a:p>
            <a:pPr>
              <a:buNone/>
            </a:pPr>
            <a:endParaRPr lang="en-US" sz="1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Economic &amp; Political Connection: </a:t>
            </a:r>
            <a:r>
              <a:rPr lang="en-US" sz="2600" dirty="0" smtClean="0"/>
              <a:t>a free market economy leads to high standard of living, a growing middle class, and increased political rights and individual liberty </a:t>
            </a:r>
            <a:br>
              <a:rPr lang="en-US" sz="2600" dirty="0" smtClean="0"/>
            </a:b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(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Taiwan</a:t>
            </a:r>
            <a:r>
              <a:rPr lang="en-US" sz="2600" dirty="0" smtClean="0"/>
              <a:t> and 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South Korea </a:t>
            </a:r>
            <a:r>
              <a:rPr lang="en-US" sz="2600" dirty="0" smtClean="0"/>
              <a:t>are more recent examples of successful economic and political growth!)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48200" y="0"/>
            <a:ext cx="3581400" cy="5715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Overpopulation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4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78824"/>
            <a:ext cx="8308975" cy="6823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Economic Interdependence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91500" cy="4800601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Today,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globalization</a:t>
            </a:r>
            <a:r>
              <a:rPr lang="en-US" sz="2400" dirty="0" smtClean="0">
                <a:solidFill>
                  <a:schemeClr val="tx1"/>
                </a:solidFill>
              </a:rPr>
              <a:t> means worldwide exchange of culture, business, ideas…this </a:t>
            </a:r>
            <a:r>
              <a:rPr lang="en-US" dirty="0" smtClean="0">
                <a:solidFill>
                  <a:schemeClr val="tx1"/>
                </a:solidFill>
              </a:rPr>
              <a:t>has created a global economy…it has also made countries dependent on one another for the health of their economies!  (Warning: what happened in 1929?)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Businesses have set up inside foreign countries and </a:t>
            </a:r>
            <a:r>
              <a:rPr lang="en-US" sz="2400" dirty="0" smtClean="0">
                <a:solidFill>
                  <a:schemeClr val="tx1"/>
                </a:solidFill>
              </a:rPr>
              <a:t>been a great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benefit to developing countries </a:t>
            </a:r>
            <a:r>
              <a:rPr lang="en-US" sz="2400" dirty="0" smtClean="0">
                <a:solidFill>
                  <a:schemeClr val="tx1"/>
                </a:solidFill>
              </a:rPr>
              <a:t>: job growth, increased industrialization </a:t>
            </a:r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Multinational corporations</a:t>
            </a:r>
            <a:r>
              <a:rPr lang="en-US" sz="2400" dirty="0" smtClean="0"/>
              <a:t>: Companies that operate in a number of different countries. Have plants, offices, or stores in other countries</a:t>
            </a:r>
          </a:p>
          <a:p>
            <a:pPr lvl="1"/>
            <a:r>
              <a:rPr lang="en-US" sz="2200" dirty="0" smtClean="0"/>
              <a:t>Exxon, Ford, Toyota, BP, </a:t>
            </a:r>
            <a:r>
              <a:rPr lang="en-US" dirty="0" err="1" smtClean="0"/>
              <a:t>Aéropostale</a:t>
            </a:r>
            <a:r>
              <a:rPr lang="en-US" dirty="0" smtClean="0"/>
              <a:t>, Wal-Mart</a:t>
            </a:r>
            <a:endParaRPr lang="en-US" sz="2200" dirty="0" smtClean="0"/>
          </a:p>
          <a:p>
            <a:pPr lvl="1"/>
            <a:endParaRPr lang="en-US" sz="2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48200" y="0"/>
            <a:ext cx="3429000" cy="68231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Globalization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19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024744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International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211209" cy="4384829"/>
          </a:xfrm>
        </p:spPr>
        <p:txBody>
          <a:bodyPr>
            <a:normAutofit/>
          </a:bodyPr>
          <a:lstStyle/>
          <a:p>
            <a:r>
              <a:rPr lang="en-US" dirty="0" smtClean="0"/>
              <a:t>The development of modern technology has created rapid </a:t>
            </a:r>
            <a:r>
              <a:rPr lang="en-US" dirty="0"/>
              <a:t>transportation, </a:t>
            </a:r>
            <a:r>
              <a:rPr lang="en-US" dirty="0" smtClean="0"/>
              <a:t>communication, </a:t>
            </a:r>
            <a:r>
              <a:rPr lang="en-US" dirty="0"/>
              <a:t>and computer networks</a:t>
            </a:r>
          </a:p>
          <a:p>
            <a:r>
              <a:rPr lang="en-US" dirty="0" smtClean="0"/>
              <a:t>Today’s world is far more connected than at any other time in world history!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80" y="4343400"/>
            <a:ext cx="3191916" cy="2124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261" y="4343400"/>
            <a:ext cx="3191916" cy="21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79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7024744" cy="799064"/>
          </a:xfrm>
        </p:spPr>
        <p:txBody>
          <a:bodyPr/>
          <a:lstStyle/>
          <a:p>
            <a:r>
              <a:rPr lang="en-US" dirty="0" smtClean="0"/>
              <a:t>Global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211209" cy="4080029"/>
          </a:xfrm>
        </p:spPr>
        <p:txBody>
          <a:bodyPr/>
          <a:lstStyle/>
          <a:p>
            <a:r>
              <a:rPr lang="en-US" dirty="0"/>
              <a:t>In order to spur trade, countries got together to create trade agreements. Designed to eliminate or greatly reduce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tariffs</a:t>
            </a:r>
            <a:r>
              <a:rPr lang="en-US" dirty="0"/>
              <a:t> </a:t>
            </a:r>
            <a:r>
              <a:rPr lang="en-US" dirty="0" smtClean="0"/>
              <a:t>(taxes on imported goods)among </a:t>
            </a:r>
            <a:r>
              <a:rPr lang="en-US" dirty="0"/>
              <a:t>member </a:t>
            </a:r>
            <a:r>
              <a:rPr lang="en-US" dirty="0" smtClean="0"/>
              <a:t>countries.</a:t>
            </a:r>
          </a:p>
          <a:p>
            <a:r>
              <a:rPr lang="en-US" dirty="0" smtClean="0"/>
              <a:t>The more interaction between countries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changes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the role of international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boundaries and relationships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more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globalization</a:t>
            </a:r>
            <a:r>
              <a:rPr lang="en-US" dirty="0" smtClean="0"/>
              <a:t> that has developed, the greater the role for international organizations to bring countries together!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48200" y="0"/>
            <a:ext cx="3512372" cy="609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Trade Agreements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75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667000"/>
            <a:ext cx="6777317" cy="3508977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NAFTA</a:t>
            </a:r>
            <a:r>
              <a:rPr lang="en-US" dirty="0"/>
              <a:t>- North America Free Trade Agreement- </a:t>
            </a:r>
            <a:r>
              <a:rPr lang="en-US" dirty="0" smtClean="0"/>
              <a:t>this trade agreement between Canada</a:t>
            </a:r>
            <a:r>
              <a:rPr lang="en-US" dirty="0"/>
              <a:t>, US, </a:t>
            </a:r>
            <a:r>
              <a:rPr lang="en-US" dirty="0" smtClean="0"/>
              <a:t>and Mexico reduces trade restrictions between the three countries in order to encourage more business and increase the wealth for all three!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78970"/>
            <a:ext cx="2590800" cy="1729237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648200" y="0"/>
            <a:ext cx="3512372" cy="609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NAFTA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86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92</TotalTime>
  <Words>605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Global Impacts and Global Organizations</vt:lpstr>
      <vt:lpstr>Environmental Challenges</vt:lpstr>
      <vt:lpstr>Pollution</vt:lpstr>
      <vt:lpstr>Global Climate Change</vt:lpstr>
      <vt:lpstr>Social Challenges</vt:lpstr>
      <vt:lpstr>Economic Interdependence</vt:lpstr>
      <vt:lpstr>International Communication</vt:lpstr>
      <vt:lpstr>Global Organizations</vt:lpstr>
      <vt:lpstr>PowerPoint Presentation</vt:lpstr>
      <vt:lpstr>Regional Integration</vt:lpstr>
      <vt:lpstr>The World Trade Organization</vt:lpstr>
      <vt:lpstr>The International Monetary Fund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Impacts and Global Organizations</dc:title>
  <dc:creator>Amy</dc:creator>
  <cp:lastModifiedBy>Amy</cp:lastModifiedBy>
  <cp:revision>11</cp:revision>
  <dcterms:created xsi:type="dcterms:W3CDTF">2013-05-13T20:48:05Z</dcterms:created>
  <dcterms:modified xsi:type="dcterms:W3CDTF">2013-09-01T20:35:55Z</dcterms:modified>
</cp:coreProperties>
</file>