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73" r:id="rId4"/>
    <p:sldId id="257" r:id="rId5"/>
    <p:sldId id="270" r:id="rId6"/>
    <p:sldId id="271" r:id="rId7"/>
    <p:sldId id="272" r:id="rId8"/>
    <p:sldId id="261" r:id="rId9"/>
    <p:sldId id="264" r:id="rId10"/>
    <p:sldId id="265" r:id="rId11"/>
    <p:sldId id="262" r:id="rId12"/>
    <p:sldId id="267" r:id="rId13"/>
    <p:sldId id="268" r:id="rId14"/>
    <p:sldId id="274" r:id="rId15"/>
    <p:sldId id="269" r:id="rId16"/>
    <p:sldId id="260" r:id="rId17"/>
    <p:sldId id="263" r:id="rId18"/>
  </p:sldIdLst>
  <p:sldSz cx="9144000" cy="6858000" type="screen4x3"/>
  <p:notesSz cx="9144000" cy="6980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9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5897" autoAdjust="0"/>
  </p:normalViewPr>
  <p:slideViewPr>
    <p:cSldViewPr>
      <p:cViewPr varScale="1">
        <p:scale>
          <a:sx n="82" d="100"/>
          <a:sy n="82" d="100"/>
        </p:scale>
        <p:origin x="9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634" y="-102"/>
      </p:cViewPr>
      <p:guideLst>
        <p:guide orient="horz" pos="2199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5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5A656-85AB-4CFC-8CDC-16D2D4D5DCF6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5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A8A3D-0527-4834-A639-B3AF7234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54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5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F0B1B-0A56-4310-B364-4ADDD3FDA921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23875"/>
            <a:ext cx="3489325" cy="2617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15613"/>
            <a:ext cx="7315200" cy="3141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5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ECC85-6962-40B8-8667-16912E97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5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ECC85-6962-40B8-8667-16912E97564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4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83320E-5A11-46AC-A593-740205FAF4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3320E-5A11-46AC-A593-740205FAF4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683320E-5A11-46AC-A593-740205FAF4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3320E-5A11-46AC-A593-740205FAF4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83320E-5A11-46AC-A593-740205FAF4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3320E-5A11-46AC-A593-740205FAF4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3320E-5A11-46AC-A593-740205FAF4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3320E-5A11-46AC-A593-740205FAF4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83320E-5A11-46AC-A593-740205FAF4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3320E-5A11-46AC-A593-740205FAF4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3320E-5A11-46AC-A593-740205FAF4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683320E-5A11-46AC-A593-740205FAF4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xIzMr2Ekp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533400"/>
            <a:ext cx="5805268" cy="2868168"/>
          </a:xfrm>
        </p:spPr>
        <p:txBody>
          <a:bodyPr/>
          <a:lstStyle/>
          <a:p>
            <a:r>
              <a:rPr lang="en-US" dirty="0" smtClean="0"/>
              <a:t>Absolutism &amp; Glorious Revolution (6b &amp; 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Peter the Great</a:t>
            </a:r>
            <a:br>
              <a:rPr lang="en-US"/>
            </a:br>
            <a:r>
              <a:rPr lang="en-US"/>
              <a:t>Tzar of Russia (1682-1725)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1371600"/>
            <a:ext cx="4800600" cy="5257800"/>
          </a:xfrm>
        </p:spPr>
        <p:txBody>
          <a:bodyPr/>
          <a:lstStyle/>
          <a:p>
            <a:r>
              <a:rPr lang="en-US" sz="3200" dirty="0"/>
              <a:t>Became </a:t>
            </a:r>
            <a:r>
              <a:rPr lang="en-US" sz="3200" dirty="0" err="1"/>
              <a:t>Tzar</a:t>
            </a:r>
            <a:r>
              <a:rPr lang="en-US" sz="3200" dirty="0"/>
              <a:t> at the age of 10.  </a:t>
            </a:r>
            <a:endParaRPr lang="en-US" sz="3200" dirty="0" smtClean="0"/>
          </a:p>
          <a:p>
            <a:r>
              <a:rPr lang="en-US" sz="3200" dirty="0" smtClean="0"/>
              <a:t>Put </a:t>
            </a:r>
            <a:r>
              <a:rPr lang="en-US" sz="3200" dirty="0"/>
              <a:t>Russia through a series of </a:t>
            </a:r>
            <a:r>
              <a:rPr lang="en-US" sz="3200" b="1" dirty="0">
                <a:solidFill>
                  <a:srgbClr val="7030A0"/>
                </a:solidFill>
              </a:rPr>
              <a:t>reforms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7030A0"/>
                </a:solidFill>
              </a:rPr>
              <a:t>to westernize</a:t>
            </a:r>
            <a:r>
              <a:rPr lang="en-US" sz="3200" dirty="0"/>
              <a:t> the country and make it an equal in European power</a:t>
            </a:r>
          </a:p>
          <a:p>
            <a:r>
              <a:rPr lang="en-US" sz="3200" dirty="0"/>
              <a:t>He was 6’ 8” tall!!!</a:t>
            </a:r>
          </a:p>
        </p:txBody>
      </p:sp>
      <p:pic>
        <p:nvPicPr>
          <p:cNvPr id="6148" name="Picture 4" descr="C:\Documents and Settings\arkramer\Desktop\World History\peter-the-great-2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179763" cy="453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n-US" dirty="0" smtClean="0"/>
              <a:t>Peter the Great of Russia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609600"/>
            <a:ext cx="4343400" cy="62484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the czar’s power</a:t>
            </a:r>
          </a:p>
          <a:p>
            <a:pPr lvl="1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Brought Russian Orthodox Church under state control &amp; ran it 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(Centralization of Power)</a:t>
            </a:r>
          </a:p>
          <a:p>
            <a:pPr lvl="1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power of landowners</a:t>
            </a:r>
          </a:p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Westernization of Russia</a:t>
            </a:r>
          </a:p>
          <a:p>
            <a:pPr lvl="1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Introduced potatoes</a:t>
            </a:r>
          </a:p>
          <a:p>
            <a:pPr lvl="1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Started first newspaper </a:t>
            </a:r>
          </a:p>
          <a:p>
            <a:pPr lvl="1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Raised women’s status</a:t>
            </a:r>
          </a:p>
          <a:p>
            <a:pPr lvl="1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Ordered nobles to adopt Western fashions</a:t>
            </a:r>
          </a:p>
          <a:p>
            <a:pPr lvl="1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education by opening schools of navigation, arts, &amp; sciences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upload.wikimedia.org/wikipedia/commons/7/72/Peter_der-Grosse_1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81215"/>
            <a:ext cx="5029200" cy="6276785"/>
          </a:xfrm>
          <a:prstGeom prst="rect">
            <a:avLst/>
          </a:prstGeom>
          <a:noFill/>
        </p:spPr>
      </p:pic>
      <p:pic>
        <p:nvPicPr>
          <p:cNvPr id="4100" name="Picture 4" descr="http://www.jesus-is-savior.com/False%20Religions/Russian_Orthodox/st_basils_cathed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609600"/>
            <a:ext cx="5029200" cy="6248400"/>
          </a:xfrm>
          <a:prstGeom prst="rect">
            <a:avLst/>
          </a:prstGeom>
          <a:noFill/>
        </p:spPr>
      </p:pic>
      <p:pic>
        <p:nvPicPr>
          <p:cNvPr id="4102" name="Picture 6" descr="http://classconnection.s3.amazonaws.com/116/flashcards/424116/jpg/peter_the_great1326952756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609600"/>
            <a:ext cx="5029200" cy="6248400"/>
          </a:xfrm>
          <a:prstGeom prst="rect">
            <a:avLst/>
          </a:prstGeom>
          <a:noFill/>
        </p:spPr>
      </p:pic>
      <p:pic>
        <p:nvPicPr>
          <p:cNvPr id="4104" name="Picture 8" descr="http://library.osu.edu/projects/bela-petheo/peter_the_great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609601"/>
            <a:ext cx="5029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/>
              <a:t>Peter’s Summer Palace</a:t>
            </a:r>
          </a:p>
        </p:txBody>
      </p:sp>
      <p:pic>
        <p:nvPicPr>
          <p:cNvPr id="9219" name="Picture 3" descr="C:\Documents and Settings\arkramer\Desktop\World History\Peter the great_Summer Palace Gard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05200"/>
            <a:ext cx="4267200" cy="3065463"/>
          </a:xfrm>
          <a:prstGeom prst="rect">
            <a:avLst/>
          </a:prstGeom>
          <a:noFill/>
        </p:spPr>
      </p:pic>
      <p:pic>
        <p:nvPicPr>
          <p:cNvPr id="9220" name="Picture 4" descr="C:\Documents and Settings\arkramer\Desktop\World History\Peter the great_Summer Palace Ga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810000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The Grand Cascade</a:t>
            </a:r>
          </a:p>
        </p:txBody>
      </p:sp>
      <p:pic>
        <p:nvPicPr>
          <p:cNvPr id="10243" name="Picture 3" descr="C:\Documents and Settings\arkramer\Desktop\World History\Peterhof_casc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Prussia 1740-1786 </a:t>
            </a:r>
            <a:r>
              <a:rPr lang="en-US" dirty="0" err="1" smtClean="0"/>
              <a:t>frederick</a:t>
            </a:r>
            <a:r>
              <a:rPr lang="en-US" dirty="0" smtClean="0"/>
              <a:t> the great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1171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• </a:t>
            </a:r>
            <a:r>
              <a:rPr lang="en-US" dirty="0"/>
              <a:t>Becomes monarch of Prussia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Centralizes power in himself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Builds strong military to strengthen </a:t>
            </a:r>
            <a:r>
              <a:rPr lang="en-US" dirty="0" smtClean="0"/>
              <a:t>Prussia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 </a:t>
            </a:r>
            <a:r>
              <a:rPr lang="en-US" dirty="0"/>
              <a:t>reformed the military and government, established religious tolerance and granted a basic form of freedom of the press.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 strengthened </a:t>
            </a:r>
            <a:r>
              <a:rPr lang="en-US" dirty="0"/>
              <a:t>the legal system and established the first German code of law.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 </a:t>
            </a:r>
            <a:r>
              <a:rPr lang="en-US" dirty="0"/>
              <a:t>all things, Frederick the Great, as he became to be known, left a legacy of devotion to Germany that set the example for leaders into the 20th century.</a:t>
            </a:r>
          </a:p>
        </p:txBody>
      </p:sp>
      <p:pic>
        <p:nvPicPr>
          <p:cNvPr id="1026" name="Picture 2" descr="https://upload.wikimedia.org/wikipedia/commons/9/90/Friedrich_Zweite_Al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8" b="103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english</a:t>
            </a:r>
            <a:r>
              <a:rPr lang="en-US" dirty="0" smtClean="0"/>
              <a:t>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English </a:t>
            </a:r>
            <a:r>
              <a:rPr lang="en-US" dirty="0"/>
              <a:t>Civil War (1642–1651) was a series of armed conflicts and political machinations between Parliamentarians ("Roundheads") and Royalists ("Cavaliers") in the Kingdom of England over, principally, the manner of its government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-  The overall outcome of the war was threefold: the trial and execution of Charles I; the exile of his son, Charles II; and the replacement of English </a:t>
            </a:r>
            <a:r>
              <a:rPr lang="en-US" dirty="0" smtClean="0"/>
              <a:t>monarchy.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Development of the Rights of Englishmen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114800" cy="62484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Oliver Cromwell</a:t>
            </a:r>
          </a:p>
          <a:p>
            <a:pPr lvl="1"/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during English Civil War, captured Charles I, tried him for treason against Parliament &amp; executed him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restoration of Charles II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political parties/factions</a:t>
            </a:r>
          </a:p>
          <a:p>
            <a:pPr lvl="1"/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II had no legitimate children so his brother James (Catholic) inherited the throne </a:t>
            </a:r>
          </a:p>
          <a:p>
            <a:pPr lvl="1"/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Whigs- opposed James, Tories- supported James</a:t>
            </a:r>
          </a:p>
        </p:txBody>
      </p:sp>
      <p:pic>
        <p:nvPicPr>
          <p:cNvPr id="2050" name="Picture 2" descr="http://atouchofknowledge.files.wordpress.com/2012/09/cromwell-paintin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5973" y="609600"/>
            <a:ext cx="5088027" cy="6248401"/>
          </a:xfrm>
          <a:prstGeom prst="rect">
            <a:avLst/>
          </a:prstGeom>
          <a:noFill/>
        </p:spPr>
      </p:pic>
      <p:pic>
        <p:nvPicPr>
          <p:cNvPr id="2052" name="Picture 4" descr="http://go.vsb.bc.ca/schools/vantech/departments/social-studies/Documents/charles_exec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609601"/>
            <a:ext cx="5105400" cy="6248400"/>
          </a:xfrm>
          <a:prstGeom prst="rect">
            <a:avLst/>
          </a:prstGeom>
          <a:noFill/>
        </p:spPr>
      </p:pic>
      <p:pic>
        <p:nvPicPr>
          <p:cNvPr id="2054" name="Picture 6" descr="http://1.bp.blogspot.com/-yEWkNWe9ssc/T43rbZRtyJI/AAAAAAAAAdM/WCtg-AkY1Sw/s1600/BHC2609.jpg"/>
          <p:cNvPicPr>
            <a:picLocks noChangeAspect="1" noChangeArrowheads="1"/>
          </p:cNvPicPr>
          <p:nvPr/>
        </p:nvPicPr>
        <p:blipFill>
          <a:blip r:embed="rId4" cstate="print"/>
          <a:srcRect t="7059"/>
          <a:stretch>
            <a:fillRect/>
          </a:stretch>
        </p:blipFill>
        <p:spPr bwMode="auto">
          <a:xfrm>
            <a:off x="4038600" y="609600"/>
            <a:ext cx="5105400" cy="6248400"/>
          </a:xfrm>
          <a:prstGeom prst="rect">
            <a:avLst/>
          </a:prstGeom>
          <a:noFill/>
        </p:spPr>
      </p:pic>
      <p:pic>
        <p:nvPicPr>
          <p:cNvPr id="2056" name="Picture 8" descr="http://www.england-history.org/wordpress/wp-content/uploads/2012/10/James_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1" y="609600"/>
            <a:ext cx="5105400" cy="6248400"/>
          </a:xfrm>
          <a:prstGeom prst="rect">
            <a:avLst/>
          </a:prstGeom>
          <a:noFill/>
        </p:spPr>
      </p:pic>
      <p:pic>
        <p:nvPicPr>
          <p:cNvPr id="2058" name="Picture 10" descr="http://www.clker.com/cliparts/8/c/d/f/1261683330434684687s5aj1s-hi.png"/>
          <p:cNvPicPr>
            <a:picLocks noChangeAspect="1" noChangeArrowheads="1"/>
          </p:cNvPicPr>
          <p:nvPr/>
        </p:nvPicPr>
        <p:blipFill>
          <a:blip r:embed="rId6" cstate="print"/>
          <a:srcRect l="7463" t="7317" r="8955" b="6098"/>
          <a:stretch>
            <a:fillRect/>
          </a:stretch>
        </p:blipFill>
        <p:spPr bwMode="auto">
          <a:xfrm>
            <a:off x="4038600" y="578304"/>
            <a:ext cx="5105400" cy="6279696"/>
          </a:xfrm>
          <a:prstGeom prst="rect">
            <a:avLst/>
          </a:prstGeom>
          <a:noFill/>
        </p:spPr>
      </p:pic>
      <p:pic>
        <p:nvPicPr>
          <p:cNvPr id="2060" name="Picture 12" descr="http://s3.amazonaws.com/stripgenerator/strip/52/78/16/00/00/full.png"/>
          <p:cNvPicPr>
            <a:picLocks noChangeAspect="1" noChangeArrowheads="1"/>
          </p:cNvPicPr>
          <p:nvPr/>
        </p:nvPicPr>
        <p:blipFill>
          <a:blip r:embed="rId7" cstate="print"/>
          <a:srcRect l="7463" t="6095" b="55810"/>
          <a:stretch>
            <a:fillRect/>
          </a:stretch>
        </p:blipFill>
        <p:spPr bwMode="auto">
          <a:xfrm>
            <a:off x="3886200" y="609601"/>
            <a:ext cx="5517522" cy="594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114800" cy="6858000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Glorious Revolution (William &amp; Mary)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Opposition to James II led to asking his older daughter Mary &amp; her husband William of Orange to overthrow the gov’t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II fled to France &amp; the takeover was bloodless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of parliamentary power &amp; the decrease of royal power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Coronation of William &amp; Mary saw Parliament as a partner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 became a constitutional monarchy (laws limited the ruler’s power)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Bill of Rights of 1689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 to clearly define limits of royal power</a:t>
            </a:r>
          </a:p>
          <a:p>
            <a:pPr lvl="2"/>
            <a:endParaRPr lang="en-US" sz="1800" dirty="0" smtClean="0"/>
          </a:p>
        </p:txBody>
      </p:sp>
      <p:pic>
        <p:nvPicPr>
          <p:cNvPr id="1026" name="Picture 2" descr="http://www.pennsburymanor.org/wp-content/uploads/2012/02/William-Mary-1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793" y="0"/>
            <a:ext cx="5128207" cy="6858000"/>
          </a:xfrm>
          <a:prstGeom prst="rect">
            <a:avLst/>
          </a:prstGeom>
          <a:noFill/>
        </p:spPr>
      </p:pic>
      <p:pic>
        <p:nvPicPr>
          <p:cNvPr id="1028" name="Picture 4" descr="http://skydmagazine.com/wp-content/uploads/2011/01/william_and_mary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5105400" cy="6858001"/>
          </a:xfrm>
          <a:prstGeom prst="rect">
            <a:avLst/>
          </a:prstGeom>
          <a:noFill/>
        </p:spPr>
      </p:pic>
      <p:pic>
        <p:nvPicPr>
          <p:cNvPr id="1030" name="Picture 6" descr="http://farm6.staticflickr.com/5166/5230969636_6fe31294c0_o.jpg"/>
          <p:cNvPicPr>
            <a:picLocks noChangeAspect="1" noChangeArrowheads="1"/>
          </p:cNvPicPr>
          <p:nvPr/>
        </p:nvPicPr>
        <p:blipFill>
          <a:blip r:embed="rId4" cstate="print"/>
          <a:srcRect l="3750" r="41250"/>
          <a:stretch>
            <a:fillRect/>
          </a:stretch>
        </p:blipFill>
        <p:spPr bwMode="auto">
          <a:xfrm>
            <a:off x="4038600" y="0"/>
            <a:ext cx="5105400" cy="6858000"/>
          </a:xfrm>
          <a:prstGeom prst="rect">
            <a:avLst/>
          </a:prstGeom>
          <a:noFill/>
        </p:spPr>
      </p:pic>
      <p:pic>
        <p:nvPicPr>
          <p:cNvPr id="1032" name="Picture 8" descr="http://homeroomteacher.files.wordpress.com/2013/07/07-31.jpg"/>
          <p:cNvPicPr>
            <a:picLocks noChangeAspect="1" noChangeArrowheads="1"/>
          </p:cNvPicPr>
          <p:nvPr/>
        </p:nvPicPr>
        <p:blipFill>
          <a:blip r:embed="rId5" cstate="print"/>
          <a:srcRect r="67500" b="20000"/>
          <a:stretch>
            <a:fillRect/>
          </a:stretch>
        </p:blipFill>
        <p:spPr bwMode="auto">
          <a:xfrm>
            <a:off x="4038600" y="1"/>
            <a:ext cx="5105400" cy="6858000"/>
          </a:xfrm>
          <a:prstGeom prst="rect">
            <a:avLst/>
          </a:prstGeom>
          <a:noFill/>
        </p:spPr>
      </p:pic>
      <p:pic>
        <p:nvPicPr>
          <p:cNvPr id="1034" name="Picture 10" descr="http://homeroomteacher.files.wordpress.com/2013/07/07-31.jpg"/>
          <p:cNvPicPr>
            <a:picLocks noChangeAspect="1" noChangeArrowheads="1"/>
          </p:cNvPicPr>
          <p:nvPr/>
        </p:nvPicPr>
        <p:blipFill>
          <a:blip r:embed="rId5" cstate="print"/>
          <a:srcRect l="31667" t="20000" b="20000"/>
          <a:stretch>
            <a:fillRect/>
          </a:stretch>
        </p:blipFill>
        <p:spPr bwMode="auto">
          <a:xfrm>
            <a:off x="4038600" y="3429000"/>
            <a:ext cx="51054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Absolute Monarchs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were the absolute monarchs?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effect did the absolute monarchs have on their countries?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the English Civil War &amp; the Glorious Revolution promote the development of the rights of Englishmen?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89844"/>
            <a:ext cx="7239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These factors helped to strengthen the</a:t>
            </a:r>
          </a:p>
          <a:p>
            <a:r>
              <a:rPr lang="en-US" sz="2400" dirty="0"/>
              <a:t>monarchs between 1500-1800:</a:t>
            </a:r>
          </a:p>
          <a:p>
            <a:r>
              <a:rPr lang="en-US" sz="2400" dirty="0"/>
              <a:t>• Cities concentrated people and money</a:t>
            </a:r>
          </a:p>
          <a:p>
            <a:r>
              <a:rPr lang="en-US" sz="2400" dirty="0"/>
              <a:t>together, where the monarch could control</a:t>
            </a:r>
          </a:p>
          <a:p>
            <a:r>
              <a:rPr lang="en-US" sz="2400" dirty="0"/>
              <a:t>them more easily</a:t>
            </a:r>
          </a:p>
          <a:p>
            <a:r>
              <a:rPr lang="en-US" sz="2400" dirty="0"/>
              <a:t>• Rulers to establish law and order across their</a:t>
            </a:r>
          </a:p>
          <a:p>
            <a:r>
              <a:rPr lang="en-US" sz="2400" dirty="0"/>
              <a:t>kingdoms.</a:t>
            </a:r>
          </a:p>
          <a:p>
            <a:r>
              <a:rPr lang="en-US" sz="2400" dirty="0"/>
              <a:t>• Monarchs could reap the benefits of those</a:t>
            </a:r>
          </a:p>
          <a:p>
            <a:r>
              <a:rPr lang="en-US" sz="2400" dirty="0"/>
              <a:t>colonies. THINK MERCANTILISM</a:t>
            </a:r>
          </a:p>
          <a:p>
            <a:r>
              <a:rPr lang="en-US" sz="2400" dirty="0"/>
              <a:t>• KINGS could NOT make their rule absolute</a:t>
            </a:r>
          </a:p>
          <a:p>
            <a:r>
              <a:rPr lang="en-US" sz="2400" dirty="0"/>
              <a:t>without overcoming the resistance of the</a:t>
            </a:r>
          </a:p>
          <a:p>
            <a:r>
              <a:rPr lang="en-US" sz="2400" dirty="0"/>
              <a:t>nobility, the Church, and the rival monarchs</a:t>
            </a:r>
          </a:p>
          <a:p>
            <a:r>
              <a:rPr lang="en-US" sz="2400" dirty="0"/>
              <a:t>of neighboring kingdoms. </a:t>
            </a:r>
          </a:p>
        </p:txBody>
      </p:sp>
    </p:spTree>
    <p:extLst>
      <p:ext uri="{BB962C8B-B14F-4D97-AF65-F5344CB8AC3E}">
        <p14:creationId xmlns:p14="http://schemas.microsoft.com/office/powerpoint/2010/main" val="24391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Characteristics of absolute monarchs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114800" cy="5715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Centralization of power</a:t>
            </a:r>
          </a:p>
          <a:p>
            <a:pPr lvl="1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 without limits </a:t>
            </a:r>
          </a:p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 of rule by divine right</a:t>
            </a:r>
          </a:p>
          <a:p>
            <a:pPr lvl="1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created the monarchy &amp; the monarch was God’s representative on earth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alice-in-wonderland.net/alicepic/disney-movie/queen-of-hearts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143000"/>
            <a:ext cx="4953000" cy="5715000"/>
          </a:xfrm>
          <a:prstGeom prst="rect">
            <a:avLst/>
          </a:prstGeom>
          <a:noFill/>
        </p:spPr>
      </p:pic>
      <p:pic>
        <p:nvPicPr>
          <p:cNvPr id="6148" name="Picture 4" descr="http://www.veteranstoday.com/wp-content/uploads/2013/07/250px-Charles_II_of_Engl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1" y="1143000"/>
            <a:ext cx="4953000" cy="5715000"/>
          </a:xfrm>
          <a:prstGeom prst="rect">
            <a:avLst/>
          </a:prstGeom>
          <a:noFill/>
        </p:spPr>
      </p:pic>
      <p:pic>
        <p:nvPicPr>
          <p:cNvPr id="6150" name="Picture 6" descr="http://jspivey.wikispaces.com/file/view/divine_right_of_kings.JPG/42061797/divine_right_of_kin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143001"/>
            <a:ext cx="4953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be an absolute ruler!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Palace of Versailles: Large, Impressive, symbol of the power of the king!</a:t>
            </a:r>
          </a:p>
          <a:p>
            <a:r>
              <a:rPr lang="en-US" dirty="0" smtClean="0">
                <a:hlinkClick r:id="rId2"/>
              </a:rPr>
              <a:t>http://www.youtube.com/watch?v=XxIzMr2Ekpo</a:t>
            </a:r>
            <a:endParaRPr lang="en-US" dirty="0" smtClean="0"/>
          </a:p>
          <a:p>
            <a:r>
              <a:rPr lang="en-US" dirty="0"/>
              <a:t>Cost: estimated $3 billion dollars today 36,000 laborers &amp; 6000 horses worked on the palace Main Building 500 yards long &amp; two wing buildings 150 yards long 2000+ rooms, 15,000 acres, &amp; 1,400 fountains </a:t>
            </a:r>
            <a:endParaRPr lang="en-US" dirty="0" smtClean="0"/>
          </a:p>
          <a:p>
            <a:r>
              <a:rPr lang="en-US" dirty="0" smtClean="0"/>
              <a:t>Model yourself after the Sun God and you too </a:t>
            </a:r>
            <a:r>
              <a:rPr lang="en-US" b="1" dirty="0" smtClean="0"/>
              <a:t>can be at the center of the universe…and your country</a:t>
            </a:r>
            <a:r>
              <a:rPr lang="en-US" dirty="0" smtClean="0"/>
              <a:t>!  As necessary to your people as the sun – order, power,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be an absolute ruler!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038600" cy="484632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Clothing</a:t>
            </a:r>
            <a:r>
              <a:rPr lang="en-US" dirty="0" smtClean="0"/>
              <a:t>…competition for the king!  Dressing and Undressing the king was a privilege granted to only certain Nobles</a:t>
            </a:r>
          </a:p>
          <a:p>
            <a:r>
              <a:rPr lang="en-US" dirty="0" smtClean="0"/>
              <a:t>Dress codes required for the nobles at court, the king tells you what to wear!</a:t>
            </a:r>
          </a:p>
          <a:p>
            <a:r>
              <a:rPr lang="en-US" dirty="0" smtClean="0"/>
              <a:t>Only those properly dressed could visit the gardens of Versailles!</a:t>
            </a:r>
            <a:endParaRPr lang="en-US" dirty="0"/>
          </a:p>
        </p:txBody>
      </p:sp>
      <p:pic>
        <p:nvPicPr>
          <p:cNvPr id="4" name="Picture 3" descr="France-baroque-costumes-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295400"/>
            <a:ext cx="4384263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be an absolute ruler!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4038600" cy="4846320"/>
          </a:xfrm>
        </p:spPr>
        <p:txBody>
          <a:bodyPr/>
          <a:lstStyle/>
          <a:p>
            <a:r>
              <a:rPr lang="en-US" dirty="0" smtClean="0"/>
              <a:t>Have absolute control!</a:t>
            </a:r>
          </a:p>
          <a:p>
            <a:r>
              <a:rPr lang="en-US" dirty="0" smtClean="0"/>
              <a:t>Louis XIV </a:t>
            </a:r>
            <a:r>
              <a:rPr lang="en-US" b="1" dirty="0" smtClean="0"/>
              <a:t>ended the Edict of Nantes</a:t>
            </a:r>
            <a:r>
              <a:rPr lang="en-US" dirty="0" smtClean="0"/>
              <a:t>!  No more religious tolerance allowed for France.  The Protestants must be destroyed!</a:t>
            </a:r>
          </a:p>
          <a:p>
            <a:endParaRPr lang="en-US" dirty="0"/>
          </a:p>
        </p:txBody>
      </p:sp>
      <p:pic>
        <p:nvPicPr>
          <p:cNvPr id="4" name="Picture 3" descr="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1" y="762001"/>
            <a:ext cx="4114799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1.bp.blogspot.com/-eMxKNEpd6Gg/T8SGU1CvpgI/AAAAAAAABUI/9hYu5xKtgFY/s1600/Louis-X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651345"/>
            <a:ext cx="4724400" cy="62066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0560"/>
          </a:xfrm>
        </p:spPr>
        <p:txBody>
          <a:bodyPr/>
          <a:lstStyle/>
          <a:p>
            <a:pPr algn="ctr"/>
            <a:r>
              <a:rPr lang="en-US" dirty="0" smtClean="0"/>
              <a:t>Louis XIV of France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685800"/>
            <a:ext cx="4495800" cy="6172200"/>
          </a:xfrm>
        </p:spPr>
        <p:txBody>
          <a:bodyPr>
            <a:normAutofit/>
          </a:bodyPr>
          <a:lstStyle/>
          <a:p>
            <a:pPr lvl="0"/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Palace of Versailles as a symbol of Royal Power</a:t>
            </a:r>
          </a:p>
          <a:p>
            <a:pPr lvl="1"/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Became king at 5!</a:t>
            </a:r>
          </a:p>
          <a:p>
            <a:pPr lvl="1"/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Controlled nobles in order to keep power to himself</a:t>
            </a:r>
          </a:p>
          <a:p>
            <a:pPr lvl="1"/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Moved seat of government to his palace – </a:t>
            </a:r>
            <a:r>
              <a:rPr lang="en-US" sz="2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CENTRALIZED authority!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Under his watchful eye and control!</a:t>
            </a:r>
          </a:p>
          <a:p>
            <a:pPr lvl="1"/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L’etat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!”-</a:t>
            </a:r>
          </a:p>
          <a:p>
            <a:pPr marL="292608" lvl="1" indent="0">
              <a:buNone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am the state!”</a:t>
            </a:r>
            <a:endParaRPr lang="en-US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i.telegraph.co.uk/multimedia/archive/00683/palace-versailles-4_68379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685800"/>
            <a:ext cx="4724400" cy="6172200"/>
          </a:xfrm>
          <a:prstGeom prst="rect">
            <a:avLst/>
          </a:prstGeom>
          <a:noFill/>
        </p:spPr>
      </p:pic>
      <p:pic>
        <p:nvPicPr>
          <p:cNvPr id="5126" name="Picture 6" descr="http://www.bradleywdick.com/wp-content/uploads/Palace-of-Versailles-Hall-of-Mirr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685800"/>
            <a:ext cx="5353151" cy="6172200"/>
          </a:xfrm>
          <a:prstGeom prst="rect">
            <a:avLst/>
          </a:prstGeom>
          <a:noFill/>
        </p:spPr>
      </p:pic>
      <p:pic>
        <p:nvPicPr>
          <p:cNvPr id="5130" name="Picture 10" descr="http://images4.fanpop.com/image/photos/22900000/King-Louis-XIV-the-man-in-the-iron-mask-22971892-435-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609600"/>
            <a:ext cx="4724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4724400" cy="5922336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of Spanish Succession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Charles II died &amp; promised throne to Phillip of Anjou, Louis XIV’s grandson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countries felt threatened by great power 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Louis’ grandson allowed to remain in power, but thrones of France &amp; Spain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not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united</a:t>
            </a:r>
          </a:p>
          <a:p>
            <a:endParaRPr lang="en-US" dirty="0"/>
          </a:p>
        </p:txBody>
      </p:sp>
      <p:pic>
        <p:nvPicPr>
          <p:cNvPr id="4" name="Picture 8" descr="http://www.britishbattles.com/spanish-succession/blenheim/duke-marlborou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268" y="0"/>
            <a:ext cx="3998732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14406</TotalTime>
  <Words>851</Words>
  <Application>Microsoft Office PowerPoint</Application>
  <PresentationFormat>On-screen Show (4:3)</PresentationFormat>
  <Paragraphs>91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Wingdings 2</vt:lpstr>
      <vt:lpstr>Opulent</vt:lpstr>
      <vt:lpstr>Absolutism &amp; Glorious Revolution (6b &amp; c)</vt:lpstr>
      <vt:lpstr>Absolute Monarchs</vt:lpstr>
      <vt:lpstr>PowerPoint Presentation</vt:lpstr>
      <vt:lpstr>Characteristics of absolute monarchs</vt:lpstr>
      <vt:lpstr>How to be an absolute ruler!</vt:lpstr>
      <vt:lpstr>How to be an absolute ruler!</vt:lpstr>
      <vt:lpstr>How to be an absolute ruler!</vt:lpstr>
      <vt:lpstr>Louis XIV of France</vt:lpstr>
      <vt:lpstr>PowerPoint Presentation</vt:lpstr>
      <vt:lpstr>Peter the Great Tzar of Russia (1682-1725)</vt:lpstr>
      <vt:lpstr>Peter the Great of Russia</vt:lpstr>
      <vt:lpstr>Peter’s Summer Palace</vt:lpstr>
      <vt:lpstr>The Grand Cascade</vt:lpstr>
      <vt:lpstr>Prussia 1740-1786 frederick the great</vt:lpstr>
      <vt:lpstr>The english civil war</vt:lpstr>
      <vt:lpstr>Development of the Rights of Englishmen</vt:lpstr>
      <vt:lpstr>PowerPoint Presentation</vt:lpstr>
    </vt:vector>
  </TitlesOfParts>
  <Company>PWCS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6b. WHII</dc:title>
  <dc:creator>PWCS</dc:creator>
  <cp:lastModifiedBy>Troy Clark</cp:lastModifiedBy>
  <cp:revision>53</cp:revision>
  <cp:lastPrinted>2015-10-26T12:17:41Z</cp:lastPrinted>
  <dcterms:created xsi:type="dcterms:W3CDTF">2011-11-28T23:06:21Z</dcterms:created>
  <dcterms:modified xsi:type="dcterms:W3CDTF">2015-11-17T23:23:02Z</dcterms:modified>
</cp:coreProperties>
</file>